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1"/>
  </p:notesMasterIdLst>
  <p:handoutMasterIdLst>
    <p:handoutMasterId r:id="rId22"/>
  </p:handoutMasterIdLst>
  <p:sldIdLst>
    <p:sldId id="256" r:id="rId2"/>
    <p:sldId id="258" r:id="rId3"/>
    <p:sldId id="268" r:id="rId4"/>
    <p:sldId id="269" r:id="rId5"/>
    <p:sldId id="270" r:id="rId6"/>
    <p:sldId id="271" r:id="rId7"/>
    <p:sldId id="275" r:id="rId8"/>
    <p:sldId id="272" r:id="rId9"/>
    <p:sldId id="276" r:id="rId10"/>
    <p:sldId id="277" r:id="rId11"/>
    <p:sldId id="278" r:id="rId12"/>
    <p:sldId id="284" r:id="rId13"/>
    <p:sldId id="280" r:id="rId14"/>
    <p:sldId id="279" r:id="rId15"/>
    <p:sldId id="281" r:id="rId16"/>
    <p:sldId id="282" r:id="rId17"/>
    <p:sldId id="283" r:id="rId18"/>
    <p:sldId id="273" r:id="rId19"/>
    <p:sldId id="26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0310"/>
    <a:srgbClr val="5B0519"/>
    <a:srgbClr val="FF1801"/>
    <a:srgbClr val="000000"/>
    <a:srgbClr val="2F030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30" autoAdjust="0"/>
    <p:restoredTop sz="93959" autoAdjust="0"/>
  </p:normalViewPr>
  <p:slideViewPr>
    <p:cSldViewPr snapToGrid="0">
      <p:cViewPr>
        <p:scale>
          <a:sx n="59" d="100"/>
          <a:sy n="59" d="100"/>
        </p:scale>
        <p:origin x="67" y="250"/>
      </p:cViewPr>
      <p:guideLst/>
    </p:cSldViewPr>
  </p:slideViewPr>
  <p:outlineViewPr>
    <p:cViewPr>
      <p:scale>
        <a:sx n="33" d="100"/>
        <a:sy n="33" d="100"/>
      </p:scale>
      <p:origin x="0" y="-1037"/>
    </p:cViewPr>
  </p:outlineViewPr>
  <p:notesTextViewPr>
    <p:cViewPr>
      <p:scale>
        <a:sx n="3" d="2"/>
        <a:sy n="3" d="2"/>
      </p:scale>
      <p:origin x="0" y="0"/>
    </p:cViewPr>
  </p:notesTextViewPr>
  <p:notesViewPr>
    <p:cSldViewPr snapToGrid="0">
      <p:cViewPr varScale="1">
        <p:scale>
          <a:sx n="60" d="100"/>
          <a:sy n="60" d="100"/>
        </p:scale>
        <p:origin x="1670"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D2873B9F-50A0-4622-8B27-9EA7B86E7C9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AD217B71-78E5-4F1B-8D85-573B8AAD3E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76A5925-1F73-40BA-85C9-D3AC61ACF64E}" type="datetimeFigureOut">
              <a:rPr lang="en-US" smtClean="0"/>
              <a:t>12/18/2022</a:t>
            </a:fld>
            <a:endParaRPr lang="en-US"/>
          </a:p>
        </p:txBody>
      </p:sp>
      <p:sp>
        <p:nvSpPr>
          <p:cNvPr id="4" name="Footer Placeholder 3">
            <a:extLst>
              <a:ext uri="{FF2B5EF4-FFF2-40B4-BE49-F238E27FC236}">
                <a16:creationId xmlns="" xmlns:a16="http://schemas.microsoft.com/office/drawing/2014/main" id="{E2A5D993-102A-4921-A12E-E8E8D0285AF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63F94975-3B91-4B9C-9498-7DA766AE14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C10B77D-D561-4A25-8C29-51CAB365AE4B}" type="slidenum">
              <a:rPr lang="en-US" smtClean="0"/>
              <a:t>‹#›</a:t>
            </a:fld>
            <a:endParaRPr lang="en-US"/>
          </a:p>
        </p:txBody>
      </p:sp>
    </p:spTree>
    <p:extLst>
      <p:ext uri="{BB962C8B-B14F-4D97-AF65-F5344CB8AC3E}">
        <p14:creationId xmlns:p14="http://schemas.microsoft.com/office/powerpoint/2010/main" val="293664297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1.png>
</file>

<file path=ppt/media/image12.jpg>
</file>

<file path=ppt/media/image13.jpg>
</file>

<file path=ppt/media/image14.jpg>
</file>

<file path=ppt/media/image14.svg>
</file>

<file path=ppt/media/image15.jpg>
</file>

<file path=ppt/media/image16.png>
</file>

<file path=ppt/media/image17.png>
</file>

<file path=ppt/media/image2.jpeg>
</file>

<file path=ppt/media/image3.jpe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D28DB0-09F6-4366-A211-0FA9A757C8BD}" type="datetimeFigureOut">
              <a:rPr lang="en-US" noProof="0" smtClean="0"/>
              <a:t>12/18/2022</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DCE8F5-1341-475C-BF40-2E24D91E8058}" type="slidenum">
              <a:rPr lang="en-US" noProof="0" smtClean="0"/>
              <a:t>‹#›</a:t>
            </a:fld>
            <a:endParaRPr lang="en-US" noProof="0"/>
          </a:p>
        </p:txBody>
      </p:sp>
    </p:spTree>
    <p:extLst>
      <p:ext uri="{BB962C8B-B14F-4D97-AF65-F5344CB8AC3E}">
        <p14:creationId xmlns:p14="http://schemas.microsoft.com/office/powerpoint/2010/main" val="906497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a:p>
        </p:txBody>
      </p:sp>
      <p:sp>
        <p:nvSpPr>
          <p:cNvPr id="4" name="Slide Number Placeholder 3"/>
          <p:cNvSpPr>
            <a:spLocks noGrp="1"/>
          </p:cNvSpPr>
          <p:nvPr>
            <p:ph type="sldNum" sz="quarter" idx="10"/>
          </p:nvPr>
        </p:nvSpPr>
        <p:spPr/>
        <p:txBody>
          <a:bodyPr/>
          <a:lstStyle/>
          <a:p>
            <a:fld id="{33DCE8F5-1341-475C-BF40-2E24D91E8058}" type="slidenum">
              <a:rPr lang="en-US" noProof="0" smtClean="0"/>
              <a:t>1</a:t>
            </a:fld>
            <a:endParaRPr lang="en-US" noProof="0"/>
          </a:p>
        </p:txBody>
      </p:sp>
    </p:spTree>
    <p:extLst>
      <p:ext uri="{BB962C8B-B14F-4D97-AF65-F5344CB8AC3E}">
        <p14:creationId xmlns:p14="http://schemas.microsoft.com/office/powerpoint/2010/main" val="11673029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spTree>
      <p:nvGrpSpPr>
        <p:cNvPr id="1" name=""/>
        <p:cNvGrpSpPr/>
        <p:nvPr/>
      </p:nvGrpSpPr>
      <p:grpSpPr>
        <a:xfrm>
          <a:off x="0" y="0"/>
          <a:ext cx="0" cy="0"/>
          <a:chOff x="0" y="0"/>
          <a:chExt cx="0" cy="0"/>
        </a:xfrm>
      </p:grpSpPr>
      <p:pic>
        <p:nvPicPr>
          <p:cNvPr id="13" name="Picture 12">
            <a:extLst>
              <a:ext uri="{FF2B5EF4-FFF2-40B4-BE49-F238E27FC236}">
                <a16:creationId xmlns="" xmlns:a16="http://schemas.microsoft.com/office/drawing/2014/main" id="{0945AC3A-7D9B-423E-A2BF-B883C9B2D241}"/>
              </a:ext>
            </a:extLst>
          </p:cNvPr>
          <p:cNvPicPr>
            <a:picLocks/>
          </p:cNvPicPr>
          <p:nvPr userDrawn="1"/>
        </p:nvPicPr>
        <p:blipFill rotWithShape="1">
          <a:blip r:embed="rId2" cstate="screen">
            <a:duotone>
              <a:prstClr val="black"/>
              <a:schemeClr val="tx2">
                <a:tint val="45000"/>
                <a:satMod val="400000"/>
              </a:schemeClr>
            </a:duotone>
            <a:extLst>
              <a:ext uri="{28A0092B-C50C-407E-A947-70E740481C1C}">
                <a14:useLocalDpi xmlns:a14="http://schemas.microsoft.com/office/drawing/2010/main"/>
              </a:ext>
            </a:extLst>
          </a:blip>
          <a:srcRect b="-15"/>
          <a:stretch/>
        </p:blipFill>
        <p:spPr>
          <a:xfrm>
            <a:off x="7801452" y="1"/>
            <a:ext cx="4389120" cy="6675120"/>
          </a:xfrm>
          <a:prstGeom prst="rect">
            <a:avLst/>
          </a:prstGeom>
        </p:spPr>
      </p:pic>
      <p:sp>
        <p:nvSpPr>
          <p:cNvPr id="5" name="Rectangle 4">
            <a:extLst>
              <a:ext uri="{FF2B5EF4-FFF2-40B4-BE49-F238E27FC236}">
                <a16:creationId xmlns="" xmlns:a16="http://schemas.microsoft.com/office/drawing/2014/main" id="{C7524B29-B525-4E47-862B-FD57B403D539}"/>
              </a:ext>
            </a:extLst>
          </p:cNvPr>
          <p:cNvSpPr/>
          <p:nvPr userDrawn="1"/>
        </p:nvSpPr>
        <p:spPr>
          <a:xfrm>
            <a:off x="7804351" y="1"/>
            <a:ext cx="4386221" cy="667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 xmlns:a16="http://schemas.microsoft.com/office/drawing/2014/main" id="{140927D5-AE1A-4ABD-BD8F-2F78723FF0D6}"/>
              </a:ext>
            </a:extLst>
          </p:cNvPr>
          <p:cNvSpPr>
            <a:spLocks noGrp="1"/>
          </p:cNvSpPr>
          <p:nvPr>
            <p:ph type="pic" sz="quarter" idx="10" hasCustomPrompt="1"/>
          </p:nvPr>
        </p:nvSpPr>
        <p:spPr>
          <a:xfrm>
            <a:off x="-11284" y="1"/>
            <a:ext cx="7815636" cy="6677022"/>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a:t>Insert or Drag and Drop your Image</a:t>
            </a:r>
            <a:endParaRPr lang="en-US" dirty="0"/>
          </a:p>
        </p:txBody>
      </p:sp>
      <p:sp>
        <p:nvSpPr>
          <p:cNvPr id="11" name="Rectangle 10">
            <a:extLst>
              <a:ext uri="{FF2B5EF4-FFF2-40B4-BE49-F238E27FC236}">
                <a16:creationId xmlns="" xmlns:a16="http://schemas.microsoft.com/office/drawing/2014/main" id="{F94C333A-735B-44F8-99E4-E73D8172DE35}"/>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8487E03C-DE68-4CE8-A7F1-B9DD28846BC8}"/>
              </a:ext>
            </a:extLst>
          </p:cNvPr>
          <p:cNvSpPr>
            <a:spLocks noGrp="1"/>
          </p:cNvSpPr>
          <p:nvPr>
            <p:ph type="ctrTitle"/>
          </p:nvPr>
        </p:nvSpPr>
        <p:spPr>
          <a:xfrm>
            <a:off x="8073392" y="1962149"/>
            <a:ext cx="3759807" cy="1547813"/>
          </a:xfrm>
        </p:spPr>
        <p:txBody>
          <a:bodyPr anchor="b"/>
          <a:lstStyle>
            <a:lvl1pPr algn="l">
              <a:lnSpc>
                <a:spcPts val="4000"/>
              </a:lnSpc>
              <a:defRPr sz="4800" spc="-150">
                <a:solidFill>
                  <a:schemeClr val="bg1"/>
                </a:solidFill>
              </a:defRPr>
            </a:lvl1pPr>
          </a:lstStyle>
          <a:p>
            <a:r>
              <a:rPr lang="en-US" smtClean="0"/>
              <a:t>Click to edit Master title style</a:t>
            </a:r>
            <a:endParaRPr lang="en-US" dirty="0"/>
          </a:p>
        </p:txBody>
      </p:sp>
      <p:sp>
        <p:nvSpPr>
          <p:cNvPr id="3" name="Subtitle 2">
            <a:extLst>
              <a:ext uri="{FF2B5EF4-FFF2-40B4-BE49-F238E27FC236}">
                <a16:creationId xmlns="" xmlns:a16="http://schemas.microsoft.com/office/drawing/2014/main" id="{7EEE8855-FE55-4351-B21B-FE33CB8050C1}"/>
              </a:ext>
            </a:extLst>
          </p:cNvPr>
          <p:cNvSpPr>
            <a:spLocks noGrp="1"/>
          </p:cNvSpPr>
          <p:nvPr>
            <p:ph type="subTitle" idx="1"/>
          </p:nvPr>
        </p:nvSpPr>
        <p:spPr>
          <a:xfrm>
            <a:off x="8073391" y="3602038"/>
            <a:ext cx="3756943" cy="722312"/>
          </a:xfrm>
        </p:spPr>
        <p:txBody>
          <a:bodyPr/>
          <a:lstStyle>
            <a:lvl1pPr marL="0" indent="0" algn="l">
              <a:buNone/>
              <a:defRPr sz="1600" spc="-15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Graphic 11">
            <a:extLst>
              <a:ext uri="{FF2B5EF4-FFF2-40B4-BE49-F238E27FC236}">
                <a16:creationId xmlns="" xmlns:a16="http://schemas.microsoft.com/office/drawing/2014/main" id="{54BAE1D8-3DF8-48CA-92C4-2E2064E4A3C5}"/>
              </a:ext>
            </a:extLst>
          </p:cNvPr>
          <p:cNvSpPr/>
          <p:nvPr userDrawn="1"/>
        </p:nvSpPr>
        <p:spPr>
          <a:xfrm>
            <a:off x="8776606" y="3981146"/>
            <a:ext cx="3413965" cy="2695876"/>
          </a:xfrm>
          <a:custGeom>
            <a:avLst/>
            <a:gdLst>
              <a:gd name="connsiteX0" fmla="*/ 4121944 w 4124325"/>
              <a:gd name="connsiteY0" fmla="*/ 1555076 h 3257550"/>
              <a:gd name="connsiteX1" fmla="*/ 4118134 w 4124325"/>
              <a:gd name="connsiteY1" fmla="*/ 1533169 h 3257550"/>
              <a:gd name="connsiteX2" fmla="*/ 2782729 w 4124325"/>
              <a:gd name="connsiteY2" fmla="*/ 39649 h 3257550"/>
              <a:gd name="connsiteX3" fmla="*/ 2108359 w 4124325"/>
              <a:gd name="connsiteY3" fmla="*/ 2436139 h 3257550"/>
              <a:gd name="connsiteX4" fmla="*/ 1262539 w 4124325"/>
              <a:gd name="connsiteY4" fmla="*/ 1310284 h 3257550"/>
              <a:gd name="connsiteX5" fmla="*/ 717709 w 4124325"/>
              <a:gd name="connsiteY5" fmla="*/ 2358986 h 3257550"/>
              <a:gd name="connsiteX6" fmla="*/ 7144 w 4124325"/>
              <a:gd name="connsiteY6" fmla="*/ 3257194 h 3257550"/>
              <a:gd name="connsiteX7" fmla="*/ 4075271 w 4124325"/>
              <a:gd name="connsiteY7" fmla="*/ 3257194 h 3257550"/>
              <a:gd name="connsiteX8" fmla="*/ 4122896 w 4124325"/>
              <a:gd name="connsiteY8" fmla="*/ 3201949 h 3257550"/>
              <a:gd name="connsiteX9" fmla="*/ 4122896 w 4124325"/>
              <a:gd name="connsiteY9" fmla="*/ 1555076 h 3257550"/>
              <a:gd name="connsiteX0" fmla="*/ 4115752 w 4207192"/>
              <a:gd name="connsiteY0" fmla="*/ 3194805 h 3286245"/>
              <a:gd name="connsiteX1" fmla="*/ 4115752 w 4207192"/>
              <a:gd name="connsiteY1" fmla="*/ 1547932 h 3286245"/>
              <a:gd name="connsiteX2" fmla="*/ 4114800 w 4207192"/>
              <a:gd name="connsiteY2" fmla="*/ 1547932 h 3286245"/>
              <a:gd name="connsiteX3" fmla="*/ 4110990 w 4207192"/>
              <a:gd name="connsiteY3" fmla="*/ 1526025 h 3286245"/>
              <a:gd name="connsiteX4" fmla="*/ 2775585 w 4207192"/>
              <a:gd name="connsiteY4" fmla="*/ 32505 h 3286245"/>
              <a:gd name="connsiteX5" fmla="*/ 2101215 w 4207192"/>
              <a:gd name="connsiteY5" fmla="*/ 2428995 h 3286245"/>
              <a:gd name="connsiteX6" fmla="*/ 1255395 w 4207192"/>
              <a:gd name="connsiteY6" fmla="*/ 1303140 h 3286245"/>
              <a:gd name="connsiteX7" fmla="*/ 710565 w 4207192"/>
              <a:gd name="connsiteY7" fmla="*/ 2351842 h 3286245"/>
              <a:gd name="connsiteX8" fmla="*/ 0 w 4207192"/>
              <a:gd name="connsiteY8" fmla="*/ 3250050 h 3286245"/>
              <a:gd name="connsiteX9" fmla="*/ 4068127 w 4207192"/>
              <a:gd name="connsiteY9" fmla="*/ 3250050 h 3286245"/>
              <a:gd name="connsiteX10" fmla="*/ 4207192 w 4207192"/>
              <a:gd name="connsiteY10" fmla="*/ 3286245 h 3286245"/>
              <a:gd name="connsiteX0" fmla="*/ 4115752 w 4207192"/>
              <a:gd name="connsiteY0" fmla="*/ 3194805 h 3286245"/>
              <a:gd name="connsiteX1" fmla="*/ 4115752 w 4207192"/>
              <a:gd name="connsiteY1" fmla="*/ 1547932 h 3286245"/>
              <a:gd name="connsiteX2" fmla="*/ 4114800 w 4207192"/>
              <a:gd name="connsiteY2" fmla="*/ 1547932 h 3286245"/>
              <a:gd name="connsiteX3" fmla="*/ 4110990 w 4207192"/>
              <a:gd name="connsiteY3" fmla="*/ 1526025 h 3286245"/>
              <a:gd name="connsiteX4" fmla="*/ 2775585 w 4207192"/>
              <a:gd name="connsiteY4" fmla="*/ 32505 h 3286245"/>
              <a:gd name="connsiteX5" fmla="*/ 2101215 w 4207192"/>
              <a:gd name="connsiteY5" fmla="*/ 2428995 h 3286245"/>
              <a:gd name="connsiteX6" fmla="*/ 1255395 w 4207192"/>
              <a:gd name="connsiteY6" fmla="*/ 1303140 h 3286245"/>
              <a:gd name="connsiteX7" fmla="*/ 710565 w 4207192"/>
              <a:gd name="connsiteY7" fmla="*/ 2351842 h 3286245"/>
              <a:gd name="connsiteX8" fmla="*/ 0 w 4207192"/>
              <a:gd name="connsiteY8" fmla="*/ 3250050 h 3286245"/>
              <a:gd name="connsiteX9" fmla="*/ 4207192 w 4207192"/>
              <a:gd name="connsiteY9" fmla="*/ 3286245 h 3286245"/>
              <a:gd name="connsiteX0" fmla="*/ 4115752 w 4115752"/>
              <a:gd name="connsiteY0" fmla="*/ 3194805 h 3250050"/>
              <a:gd name="connsiteX1" fmla="*/ 4115752 w 4115752"/>
              <a:gd name="connsiteY1" fmla="*/ 1547932 h 3250050"/>
              <a:gd name="connsiteX2" fmla="*/ 4114800 w 4115752"/>
              <a:gd name="connsiteY2" fmla="*/ 1547932 h 3250050"/>
              <a:gd name="connsiteX3" fmla="*/ 4110990 w 4115752"/>
              <a:gd name="connsiteY3" fmla="*/ 1526025 h 3250050"/>
              <a:gd name="connsiteX4" fmla="*/ 2775585 w 4115752"/>
              <a:gd name="connsiteY4" fmla="*/ 32505 h 3250050"/>
              <a:gd name="connsiteX5" fmla="*/ 2101215 w 4115752"/>
              <a:gd name="connsiteY5" fmla="*/ 2428995 h 3250050"/>
              <a:gd name="connsiteX6" fmla="*/ 1255395 w 4115752"/>
              <a:gd name="connsiteY6" fmla="*/ 1303140 h 3250050"/>
              <a:gd name="connsiteX7" fmla="*/ 710565 w 4115752"/>
              <a:gd name="connsiteY7" fmla="*/ 2351842 h 3250050"/>
              <a:gd name="connsiteX8" fmla="*/ 0 w 4115752"/>
              <a:gd name="connsiteY8" fmla="*/ 3250050 h 3250050"/>
              <a:gd name="connsiteX0" fmla="*/ 4115752 w 4115752"/>
              <a:gd name="connsiteY0" fmla="*/ 1547932 h 3250050"/>
              <a:gd name="connsiteX1" fmla="*/ 4114800 w 4115752"/>
              <a:gd name="connsiteY1" fmla="*/ 1547932 h 3250050"/>
              <a:gd name="connsiteX2" fmla="*/ 4110990 w 4115752"/>
              <a:gd name="connsiteY2" fmla="*/ 1526025 h 3250050"/>
              <a:gd name="connsiteX3" fmla="*/ 2775585 w 4115752"/>
              <a:gd name="connsiteY3" fmla="*/ 32505 h 3250050"/>
              <a:gd name="connsiteX4" fmla="*/ 2101215 w 4115752"/>
              <a:gd name="connsiteY4" fmla="*/ 2428995 h 3250050"/>
              <a:gd name="connsiteX5" fmla="*/ 1255395 w 4115752"/>
              <a:gd name="connsiteY5" fmla="*/ 1303140 h 3250050"/>
              <a:gd name="connsiteX6" fmla="*/ 710565 w 4115752"/>
              <a:gd name="connsiteY6" fmla="*/ 2351842 h 3250050"/>
              <a:gd name="connsiteX7" fmla="*/ 0 w 4115752"/>
              <a:gd name="connsiteY7" fmla="*/ 3250050 h 325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15752" h="3250050">
                <a:moveTo>
                  <a:pt x="4115752" y="1547932"/>
                </a:moveTo>
                <a:lnTo>
                  <a:pt x="4114800" y="1547932"/>
                </a:lnTo>
                <a:cubicBezTo>
                  <a:pt x="4114800" y="1540312"/>
                  <a:pt x="4113847" y="1532692"/>
                  <a:pt x="4110990" y="1526025"/>
                </a:cubicBezTo>
                <a:cubicBezTo>
                  <a:pt x="4060507" y="1391722"/>
                  <a:pt x="3224212" y="-249435"/>
                  <a:pt x="2775585" y="32505"/>
                </a:cubicBezTo>
                <a:cubicBezTo>
                  <a:pt x="2375535" y="283965"/>
                  <a:pt x="2629852" y="2428995"/>
                  <a:pt x="2101215" y="2428995"/>
                </a:cubicBezTo>
                <a:cubicBezTo>
                  <a:pt x="1784985" y="2428995"/>
                  <a:pt x="1670685" y="1303140"/>
                  <a:pt x="1255395" y="1303140"/>
                </a:cubicBezTo>
                <a:cubicBezTo>
                  <a:pt x="1037272" y="1303140"/>
                  <a:pt x="710565" y="1554600"/>
                  <a:pt x="710565" y="2351842"/>
                </a:cubicBezTo>
                <a:cubicBezTo>
                  <a:pt x="710565" y="3149085"/>
                  <a:pt x="0" y="3250050"/>
                  <a:pt x="0" y="3250050"/>
                </a:cubicBezTo>
              </a:path>
            </a:pathLst>
          </a:custGeom>
          <a:noFill/>
          <a:ln w="9525" cap="flat">
            <a:solidFill>
              <a:schemeClr val="bg1"/>
            </a:solidFill>
            <a:prstDash val="dash"/>
            <a:miter/>
          </a:ln>
        </p:spPr>
        <p:txBody>
          <a:bodyPr rtlCol="0" anchor="ctr"/>
          <a:lstStyle/>
          <a:p>
            <a:endParaRPr lang="en-US" dirty="0"/>
          </a:p>
        </p:txBody>
      </p:sp>
      <p:sp>
        <p:nvSpPr>
          <p:cNvPr id="14" name="Rectangle 13">
            <a:extLst>
              <a:ext uri="{FF2B5EF4-FFF2-40B4-BE49-F238E27FC236}">
                <a16:creationId xmlns="" xmlns:a16="http://schemas.microsoft.com/office/drawing/2014/main" id="{974E860F-437F-442E-898C-244A0DD5D765}"/>
              </a:ext>
            </a:extLst>
          </p:cNvPr>
          <p:cNvSpPr/>
          <p:nvPr userDrawn="1"/>
        </p:nvSpPr>
        <p:spPr>
          <a:xfrm>
            <a:off x="-9856" y="6675121"/>
            <a:ext cx="12201856" cy="182879"/>
          </a:xfrm>
          <a:prstGeom prst="rect">
            <a:avLst/>
          </a:prstGeom>
          <a:gradFill>
            <a:gsLst>
              <a:gs pos="0">
                <a:srgbClr val="FF1801"/>
              </a:gs>
              <a:gs pos="37000">
                <a:schemeClr val="accent4">
                  <a:lumMod val="75000"/>
                </a:schemeClr>
              </a:gs>
              <a:gs pos="100000">
                <a:srgbClr val="5B0519"/>
              </a:gs>
              <a:gs pos="68000">
                <a:schemeClr val="accent4">
                  <a:lumMod val="5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432000" rIns="0" rtlCol="0" anchor="ctr"/>
          <a:lstStyle/>
          <a:p>
            <a:pPr lvl="0" algn="ctr"/>
            <a:endParaRPr lang="en-US" dirty="0"/>
          </a:p>
        </p:txBody>
      </p:sp>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279382" y="4206528"/>
            <a:ext cx="3550951" cy="1997410"/>
          </a:xfrm>
          <a:prstGeom prst="rect">
            <a:avLst/>
          </a:prstGeom>
        </p:spPr>
      </p:pic>
    </p:spTree>
    <p:extLst>
      <p:ext uri="{BB962C8B-B14F-4D97-AF65-F5344CB8AC3E}">
        <p14:creationId xmlns:p14="http://schemas.microsoft.com/office/powerpoint/2010/main" val="8042640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DBF7CBC-CC93-4AB3-9D46-61075505816B}"/>
              </a:ext>
            </a:extLst>
          </p:cNvPr>
          <p:cNvSpPr>
            <a:spLocks noGrp="1"/>
          </p:cNvSpPr>
          <p:nvPr>
            <p:ph type="title"/>
          </p:nvPr>
        </p:nvSpPr>
        <p:spPr>
          <a:xfrm>
            <a:off x="360000" y="360000"/>
            <a:ext cx="11473200" cy="540000"/>
          </a:xfrm>
        </p:spPr>
        <p:txBody>
          <a:bodyPr/>
          <a:lstStyle/>
          <a:p>
            <a:r>
              <a:rPr lang="en-US" noProof="0" smtClean="0"/>
              <a:t>Click to edit Master title style</a:t>
            </a:r>
            <a:endParaRPr lang="en-US" noProof="0"/>
          </a:p>
        </p:txBody>
      </p:sp>
      <p:sp>
        <p:nvSpPr>
          <p:cNvPr id="16" name="Subtitle">
            <a:extLst>
              <a:ext uri="{FF2B5EF4-FFF2-40B4-BE49-F238E27FC236}">
                <a16:creationId xmlns="" xmlns:a16="http://schemas.microsoft.com/office/drawing/2014/main" id="{152317FE-88B5-4D1F-AECF-DA69D6779BEA}"/>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 xmlns:a16="http://schemas.microsoft.com/office/drawing/2014/main" id="{49529B8D-BAD9-4E6D-82F7-0275D8195AA9}"/>
              </a:ext>
            </a:extLst>
          </p:cNvPr>
          <p:cNvSpPr>
            <a:spLocks noGrp="1"/>
          </p:cNvSpPr>
          <p:nvPr>
            <p:ph sz="half" idx="1"/>
          </p:nvPr>
        </p:nvSpPr>
        <p:spPr>
          <a:xfrm>
            <a:off x="360000" y="1620000"/>
            <a:ext cx="5580000" cy="4500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Right Col">
            <a:extLst>
              <a:ext uri="{FF2B5EF4-FFF2-40B4-BE49-F238E27FC236}">
                <a16:creationId xmlns="" xmlns:a16="http://schemas.microsoft.com/office/drawing/2014/main" id="{0AAD114E-6BCC-4476-8E44-12E87D4675E2}"/>
              </a:ext>
            </a:extLst>
          </p:cNvPr>
          <p:cNvSpPr>
            <a:spLocks noGrp="1"/>
          </p:cNvSpPr>
          <p:nvPr>
            <p:ph sz="half" idx="2"/>
          </p:nvPr>
        </p:nvSpPr>
        <p:spPr>
          <a:xfrm>
            <a:off x="6253200" y="1620000"/>
            <a:ext cx="5580000" cy="4500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Footer Placeholder 4">
            <a:extLst>
              <a:ext uri="{FF2B5EF4-FFF2-40B4-BE49-F238E27FC236}">
                <a16:creationId xmlns="" xmlns:a16="http://schemas.microsoft.com/office/drawing/2014/main" id="{3CFF9123-1F0C-4BD2-8233-FEE5B2A46612}"/>
              </a:ext>
            </a:extLst>
          </p:cNvPr>
          <p:cNvSpPr>
            <a:spLocks noGrp="1"/>
          </p:cNvSpPr>
          <p:nvPr>
            <p:ph type="ftr" sz="quarter" idx="13"/>
          </p:nvPr>
        </p:nvSpPr>
        <p:spPr/>
        <p:txBody>
          <a:bodyPr/>
          <a:lstStyle/>
          <a:p>
            <a:r>
              <a:rPr lang="en-US" noProof="0"/>
              <a:t>Add a footer</a:t>
            </a:r>
          </a:p>
        </p:txBody>
      </p:sp>
      <p:sp>
        <p:nvSpPr>
          <p:cNvPr id="6" name="Slide Number Placeholder 5">
            <a:extLst>
              <a:ext uri="{FF2B5EF4-FFF2-40B4-BE49-F238E27FC236}">
                <a16:creationId xmlns="" xmlns:a16="http://schemas.microsoft.com/office/drawing/2014/main" id="{111E8981-59A6-4480-80A6-5619C2201789}"/>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131192391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s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9DDDF3-2E7E-4175-ACE9-B214DCE40C6E}"/>
              </a:ext>
            </a:extLst>
          </p:cNvPr>
          <p:cNvSpPr>
            <a:spLocks noGrp="1"/>
          </p:cNvSpPr>
          <p:nvPr>
            <p:ph type="title"/>
          </p:nvPr>
        </p:nvSpPr>
        <p:spPr/>
        <p:txBody>
          <a:bodyPr/>
          <a:lstStyle/>
          <a:p>
            <a:r>
              <a:rPr lang="en-US" noProof="0" smtClean="0"/>
              <a:t>Click to edit Master title style</a:t>
            </a:r>
            <a:endParaRPr lang="en-US" noProof="0"/>
          </a:p>
        </p:txBody>
      </p:sp>
      <p:sp>
        <p:nvSpPr>
          <p:cNvPr id="8" name="Subtitle">
            <a:extLst>
              <a:ext uri="{FF2B5EF4-FFF2-40B4-BE49-F238E27FC236}">
                <a16:creationId xmlns="" xmlns:a16="http://schemas.microsoft.com/office/drawing/2014/main" id="{5302A3D4-CF60-41AF-924C-B30D3FD99751}"/>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Footer Placeholder 2">
            <a:extLst>
              <a:ext uri="{FF2B5EF4-FFF2-40B4-BE49-F238E27FC236}">
                <a16:creationId xmlns="" xmlns:a16="http://schemas.microsoft.com/office/drawing/2014/main" id="{2E0E8FCF-8FC7-49D2-9516-7662294E35B7}"/>
              </a:ext>
            </a:extLst>
          </p:cNvPr>
          <p:cNvSpPr>
            <a:spLocks noGrp="1"/>
          </p:cNvSpPr>
          <p:nvPr>
            <p:ph type="ftr" sz="quarter" idx="13"/>
          </p:nvPr>
        </p:nvSpPr>
        <p:spPr/>
        <p:txBody>
          <a:bodyPr/>
          <a:lstStyle/>
          <a:p>
            <a:r>
              <a:rPr lang="en-US" noProof="0"/>
              <a:t>Add a footer</a:t>
            </a:r>
          </a:p>
        </p:txBody>
      </p:sp>
      <p:sp>
        <p:nvSpPr>
          <p:cNvPr id="4" name="Slide Number Placeholder 3">
            <a:extLst>
              <a:ext uri="{FF2B5EF4-FFF2-40B4-BE49-F238E27FC236}">
                <a16:creationId xmlns="" xmlns:a16="http://schemas.microsoft.com/office/drawing/2014/main" id="{216208B4-CFD5-4FAE-9519-74EFAC0B0368}"/>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42122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 xmlns:a16="http://schemas.microsoft.com/office/drawing/2014/main" id="{BAED074E-AB07-44D1-8B4E-189EAEF798D6}"/>
              </a:ext>
            </a:extLst>
          </p:cNvPr>
          <p:cNvSpPr>
            <a:spLocks noGrp="1"/>
          </p:cNvSpPr>
          <p:nvPr>
            <p:ph type="ftr" sz="quarter" idx="10"/>
          </p:nvPr>
        </p:nvSpPr>
        <p:spPr/>
        <p:txBody>
          <a:bodyPr/>
          <a:lstStyle/>
          <a:p>
            <a:r>
              <a:rPr lang="en-US" noProof="0"/>
              <a:t>Add a footer</a:t>
            </a:r>
          </a:p>
        </p:txBody>
      </p:sp>
      <p:sp>
        <p:nvSpPr>
          <p:cNvPr id="3" name="Slide Number Placeholder 2">
            <a:extLst>
              <a:ext uri="{FF2B5EF4-FFF2-40B4-BE49-F238E27FC236}">
                <a16:creationId xmlns="" xmlns:a16="http://schemas.microsoft.com/office/drawing/2014/main" id="{2801D44B-9877-40D1-B788-EE3BFD57C5AB}"/>
              </a:ext>
            </a:extLst>
          </p:cNvPr>
          <p:cNvSpPr>
            <a:spLocks noGrp="1"/>
          </p:cNvSpPr>
          <p:nvPr>
            <p:ph type="sldNum" sz="quarter" idx="11"/>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946637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pic>
        <p:nvPicPr>
          <p:cNvPr id="15" name="Picture 14">
            <a:extLst>
              <a:ext uri="{FF2B5EF4-FFF2-40B4-BE49-F238E27FC236}">
                <a16:creationId xmlns="" xmlns:a16="http://schemas.microsoft.com/office/drawing/2014/main" id="{9FB83C35-D975-48B4-8E79-AB7A1A80DFC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7799832" cy="6675120"/>
          </a:xfrm>
          <a:prstGeom prst="rect">
            <a:avLst/>
          </a:prstGeom>
        </p:spPr>
      </p:pic>
      <p:sp>
        <p:nvSpPr>
          <p:cNvPr id="11" name="Rectangle 10">
            <a:extLst>
              <a:ext uri="{FF2B5EF4-FFF2-40B4-BE49-F238E27FC236}">
                <a16:creationId xmlns="" xmlns:a16="http://schemas.microsoft.com/office/drawing/2014/main" id="{DD7E187E-6082-49C3-B795-CC4321FE39F8}"/>
              </a:ext>
            </a:extLst>
          </p:cNvPr>
          <p:cNvSpPr/>
          <p:nvPr userDrawn="1"/>
        </p:nvSpPr>
        <p:spPr>
          <a:xfrm>
            <a:off x="6671" y="0"/>
            <a:ext cx="7802524" cy="667764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Picture Placeholder 9">
            <a:extLst>
              <a:ext uri="{FF2B5EF4-FFF2-40B4-BE49-F238E27FC236}">
                <a16:creationId xmlns="" xmlns:a16="http://schemas.microsoft.com/office/drawing/2014/main" id="{8FBFF6A8-5ABD-4191-81E4-C9F86380A56D}"/>
              </a:ext>
            </a:extLst>
          </p:cNvPr>
          <p:cNvSpPr>
            <a:spLocks noGrp="1"/>
          </p:cNvSpPr>
          <p:nvPr>
            <p:ph type="pic" sz="quarter" idx="10" hasCustomPrompt="1"/>
          </p:nvPr>
        </p:nvSpPr>
        <p:spPr>
          <a:xfrm>
            <a:off x="7801097" y="1"/>
            <a:ext cx="4389475" cy="6677644"/>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5" name="Footer Placeholder 4">
            <a:extLst>
              <a:ext uri="{FF2B5EF4-FFF2-40B4-BE49-F238E27FC236}">
                <a16:creationId xmlns="" xmlns:a16="http://schemas.microsoft.com/office/drawing/2014/main" id="{16E27D1E-1708-4D17-AB85-058EE0C34776}"/>
              </a:ext>
            </a:extLst>
          </p:cNvPr>
          <p:cNvSpPr>
            <a:spLocks noGrp="1"/>
          </p:cNvSpPr>
          <p:nvPr>
            <p:ph type="ftr" sz="quarter" idx="13"/>
          </p:nvPr>
        </p:nvSpPr>
        <p:spPr>
          <a:gradFill>
            <a:gsLst>
              <a:gs pos="82000">
                <a:schemeClr val="tx1">
                  <a:lumMod val="85000"/>
                  <a:lumOff val="15000"/>
                </a:schemeClr>
              </a:gs>
              <a:gs pos="100000">
                <a:schemeClr val="tx1"/>
              </a:gs>
            </a:gsLst>
          </a:gradFill>
        </p:spPr>
        <p:txBody>
          <a:bodyPr/>
          <a:lstStyle>
            <a:lvl1pPr>
              <a:defRPr>
                <a:solidFill>
                  <a:schemeClr val="bg1"/>
                </a:solidFill>
              </a:defRPr>
            </a:lvl1pPr>
          </a:lstStyle>
          <a:p>
            <a:r>
              <a:rPr lang="en-US" noProof="0"/>
              <a:t>Add a footer</a:t>
            </a:r>
          </a:p>
        </p:txBody>
      </p:sp>
      <p:sp>
        <p:nvSpPr>
          <p:cNvPr id="9" name="Slide Number Placeholder 8">
            <a:extLst>
              <a:ext uri="{FF2B5EF4-FFF2-40B4-BE49-F238E27FC236}">
                <a16:creationId xmlns="" xmlns:a16="http://schemas.microsoft.com/office/drawing/2014/main" id="{69529A18-E6EB-4081-B804-B2FCF5287DFF}"/>
              </a:ext>
            </a:extLst>
          </p:cNvPr>
          <p:cNvSpPr>
            <a:spLocks noGrp="1"/>
          </p:cNvSpPr>
          <p:nvPr>
            <p:ph type="sldNum" sz="quarter" idx="14"/>
          </p:nvPr>
        </p:nvSpPr>
        <p:spPr>
          <a:xfrm>
            <a:off x="11594400" y="6678000"/>
            <a:ext cx="597600" cy="144000"/>
          </a:xfrm>
        </p:spPr>
        <p:txBody>
          <a:bodyPr/>
          <a:lstStyle/>
          <a:p>
            <a:fld id="{058DB212-BFA2-403F-85EF-DFD3FF6D973A}" type="slidenum">
              <a:rPr lang="en-US" noProof="0" smtClean="0"/>
              <a:pPr/>
              <a:t>‹#›</a:t>
            </a:fld>
            <a:endParaRPr lang="en-US" noProof="0"/>
          </a:p>
        </p:txBody>
      </p:sp>
      <p:sp>
        <p:nvSpPr>
          <p:cNvPr id="13" name="Title 1">
            <a:extLst>
              <a:ext uri="{FF2B5EF4-FFF2-40B4-BE49-F238E27FC236}">
                <a16:creationId xmlns="" xmlns:a16="http://schemas.microsoft.com/office/drawing/2014/main" id="{C6A78464-8D00-4B94-90C7-90F1B54C8AA0}"/>
              </a:ext>
            </a:extLst>
          </p:cNvPr>
          <p:cNvSpPr>
            <a:spLocks noGrp="1"/>
          </p:cNvSpPr>
          <p:nvPr>
            <p:ph type="ctrTitle"/>
          </p:nvPr>
        </p:nvSpPr>
        <p:spPr>
          <a:xfrm>
            <a:off x="1273834" y="2481141"/>
            <a:ext cx="3759807" cy="1547813"/>
          </a:xfrm>
        </p:spPr>
        <p:txBody>
          <a:bodyPr anchor="b"/>
          <a:lstStyle>
            <a:lvl1pPr algn="l">
              <a:lnSpc>
                <a:spcPts val="4000"/>
              </a:lnSpc>
              <a:defRPr sz="4800" spc="-150">
                <a:solidFill>
                  <a:schemeClr val="bg1"/>
                </a:solidFill>
              </a:defRPr>
            </a:lvl1pPr>
          </a:lstStyle>
          <a:p>
            <a:r>
              <a:rPr lang="en-US" noProof="0" smtClean="0"/>
              <a:t>Click to edit Master title style</a:t>
            </a:r>
            <a:endParaRPr lang="en-US" noProof="0"/>
          </a:p>
        </p:txBody>
      </p:sp>
      <p:sp>
        <p:nvSpPr>
          <p:cNvPr id="14" name="Subtitle 2">
            <a:extLst>
              <a:ext uri="{FF2B5EF4-FFF2-40B4-BE49-F238E27FC236}">
                <a16:creationId xmlns="" xmlns:a16="http://schemas.microsoft.com/office/drawing/2014/main" id="{3CDBDF0B-F377-47FD-9DA1-C3BDA7C1DEDE}"/>
              </a:ext>
            </a:extLst>
          </p:cNvPr>
          <p:cNvSpPr>
            <a:spLocks noGrp="1"/>
          </p:cNvSpPr>
          <p:nvPr>
            <p:ph type="subTitle" idx="1"/>
          </p:nvPr>
        </p:nvSpPr>
        <p:spPr>
          <a:xfrm>
            <a:off x="1273833" y="4220102"/>
            <a:ext cx="3756943" cy="722312"/>
          </a:xfrm>
        </p:spPr>
        <p:txBody>
          <a:bodyPr/>
          <a:lstStyle>
            <a:lvl1pPr marL="0" indent="0" algn="l">
              <a:buNone/>
              <a:defRPr sz="1600" spc="-15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18" name="Graphic 15">
            <a:extLst>
              <a:ext uri="{FF2B5EF4-FFF2-40B4-BE49-F238E27FC236}">
                <a16:creationId xmlns="" xmlns:a16="http://schemas.microsoft.com/office/drawing/2014/main" id="{F50292C9-54F6-4F7B-A885-34CE1E3B0351}"/>
              </a:ext>
            </a:extLst>
          </p:cNvPr>
          <p:cNvSpPr/>
          <p:nvPr/>
        </p:nvSpPr>
        <p:spPr>
          <a:xfrm flipH="1">
            <a:off x="-1428" y="4123811"/>
            <a:ext cx="6027420" cy="2599249"/>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034564 w 6505575"/>
              <a:gd name="connsiteY11" fmla="*/ 69886 h 2609850"/>
              <a:gd name="connsiteX12" fmla="*/ 6507004 w 6505575"/>
              <a:gd name="connsiteY12" fmla="*/ 1395766 h 2609850"/>
              <a:gd name="connsiteX13" fmla="*/ 6507004 w 6505575"/>
              <a:gd name="connsiteY13" fmla="*/ 2605441 h 2609850"/>
              <a:gd name="connsiteX14" fmla="*/ 7144 w 6505575"/>
              <a:gd name="connsiteY14" fmla="*/ 2605441 h 2609850"/>
              <a:gd name="connsiteX0" fmla="*/ 6499860 w 6591300"/>
              <a:gd name="connsiteY0" fmla="*/ 1388622 h 2599249"/>
              <a:gd name="connsiteX1" fmla="*/ 6499860 w 6591300"/>
              <a:gd name="connsiteY1" fmla="*/ 2598297 h 2599249"/>
              <a:gd name="connsiteX2" fmla="*/ 0 w 6591300"/>
              <a:gd name="connsiteY2" fmla="*/ 2598297 h 2599249"/>
              <a:gd name="connsiteX3" fmla="*/ 0 w 6591300"/>
              <a:gd name="connsiteY3" fmla="*/ 2599249 h 2599249"/>
              <a:gd name="connsiteX4" fmla="*/ 874395 w 6591300"/>
              <a:gd name="connsiteY4" fmla="*/ 2055372 h 2599249"/>
              <a:gd name="connsiteX5" fmla="*/ 1470660 w 6591300"/>
              <a:gd name="connsiteY5" fmla="*/ 2049657 h 2599249"/>
              <a:gd name="connsiteX6" fmla="*/ 1562100 w 6591300"/>
              <a:gd name="connsiteY6" fmla="*/ 2104902 h 2599249"/>
              <a:gd name="connsiteX7" fmla="*/ 2532697 w 6591300"/>
              <a:gd name="connsiteY7" fmla="*/ 2077279 h 2599249"/>
              <a:gd name="connsiteX8" fmla="*/ 3231832 w 6591300"/>
              <a:gd name="connsiteY8" fmla="*/ 1603887 h 2599249"/>
              <a:gd name="connsiteX9" fmla="*/ 3635692 w 6591300"/>
              <a:gd name="connsiteY9" fmla="*/ 1582932 h 2599249"/>
              <a:gd name="connsiteX10" fmla="*/ 3956685 w 6591300"/>
              <a:gd name="connsiteY10" fmla="*/ 1755334 h 2599249"/>
              <a:gd name="connsiteX11" fmla="*/ 4855845 w 6591300"/>
              <a:gd name="connsiteY11" fmla="*/ 1448629 h 2599249"/>
              <a:gd name="connsiteX12" fmla="*/ 5099685 w 6591300"/>
              <a:gd name="connsiteY12" fmla="*/ 727587 h 2599249"/>
              <a:gd name="connsiteX13" fmla="*/ 6027420 w 6591300"/>
              <a:gd name="connsiteY13" fmla="*/ 62742 h 2599249"/>
              <a:gd name="connsiteX14" fmla="*/ 6027420 w 6591300"/>
              <a:gd name="connsiteY14" fmla="*/ 62742 h 2599249"/>
              <a:gd name="connsiteX15" fmla="*/ 6591300 w 6591300"/>
              <a:gd name="connsiteY15" fmla="*/ 1480062 h 2599249"/>
              <a:gd name="connsiteX0" fmla="*/ 6499860 w 6591300"/>
              <a:gd name="connsiteY0" fmla="*/ 2598297 h 2599249"/>
              <a:gd name="connsiteX1" fmla="*/ 0 w 6591300"/>
              <a:gd name="connsiteY1" fmla="*/ 2598297 h 2599249"/>
              <a:gd name="connsiteX2" fmla="*/ 0 w 6591300"/>
              <a:gd name="connsiteY2" fmla="*/ 2599249 h 2599249"/>
              <a:gd name="connsiteX3" fmla="*/ 874395 w 6591300"/>
              <a:gd name="connsiteY3" fmla="*/ 2055372 h 2599249"/>
              <a:gd name="connsiteX4" fmla="*/ 1470660 w 6591300"/>
              <a:gd name="connsiteY4" fmla="*/ 2049657 h 2599249"/>
              <a:gd name="connsiteX5" fmla="*/ 1562100 w 6591300"/>
              <a:gd name="connsiteY5" fmla="*/ 2104902 h 2599249"/>
              <a:gd name="connsiteX6" fmla="*/ 2532697 w 6591300"/>
              <a:gd name="connsiteY6" fmla="*/ 2077279 h 2599249"/>
              <a:gd name="connsiteX7" fmla="*/ 3231832 w 6591300"/>
              <a:gd name="connsiteY7" fmla="*/ 1603887 h 2599249"/>
              <a:gd name="connsiteX8" fmla="*/ 3635692 w 6591300"/>
              <a:gd name="connsiteY8" fmla="*/ 1582932 h 2599249"/>
              <a:gd name="connsiteX9" fmla="*/ 3956685 w 6591300"/>
              <a:gd name="connsiteY9" fmla="*/ 1755334 h 2599249"/>
              <a:gd name="connsiteX10" fmla="*/ 4855845 w 6591300"/>
              <a:gd name="connsiteY10" fmla="*/ 1448629 h 2599249"/>
              <a:gd name="connsiteX11" fmla="*/ 5099685 w 6591300"/>
              <a:gd name="connsiteY11" fmla="*/ 727587 h 2599249"/>
              <a:gd name="connsiteX12" fmla="*/ 6027420 w 6591300"/>
              <a:gd name="connsiteY12" fmla="*/ 62742 h 2599249"/>
              <a:gd name="connsiteX13" fmla="*/ 6027420 w 6591300"/>
              <a:gd name="connsiteY13" fmla="*/ 62742 h 2599249"/>
              <a:gd name="connsiteX14" fmla="*/ 6591300 w 6591300"/>
              <a:gd name="connsiteY14" fmla="*/ 1480062 h 2599249"/>
              <a:gd name="connsiteX0" fmla="*/ 0 w 6591300"/>
              <a:gd name="connsiteY0" fmla="*/ 2598297 h 2599249"/>
              <a:gd name="connsiteX1" fmla="*/ 0 w 6591300"/>
              <a:gd name="connsiteY1" fmla="*/ 2599249 h 2599249"/>
              <a:gd name="connsiteX2" fmla="*/ 874395 w 6591300"/>
              <a:gd name="connsiteY2" fmla="*/ 2055372 h 2599249"/>
              <a:gd name="connsiteX3" fmla="*/ 1470660 w 6591300"/>
              <a:gd name="connsiteY3" fmla="*/ 2049657 h 2599249"/>
              <a:gd name="connsiteX4" fmla="*/ 1562100 w 6591300"/>
              <a:gd name="connsiteY4" fmla="*/ 2104902 h 2599249"/>
              <a:gd name="connsiteX5" fmla="*/ 2532697 w 6591300"/>
              <a:gd name="connsiteY5" fmla="*/ 2077279 h 2599249"/>
              <a:gd name="connsiteX6" fmla="*/ 3231832 w 6591300"/>
              <a:gd name="connsiteY6" fmla="*/ 1603887 h 2599249"/>
              <a:gd name="connsiteX7" fmla="*/ 3635692 w 6591300"/>
              <a:gd name="connsiteY7" fmla="*/ 1582932 h 2599249"/>
              <a:gd name="connsiteX8" fmla="*/ 3956685 w 6591300"/>
              <a:gd name="connsiteY8" fmla="*/ 1755334 h 2599249"/>
              <a:gd name="connsiteX9" fmla="*/ 4855845 w 6591300"/>
              <a:gd name="connsiteY9" fmla="*/ 1448629 h 2599249"/>
              <a:gd name="connsiteX10" fmla="*/ 5099685 w 6591300"/>
              <a:gd name="connsiteY10" fmla="*/ 727587 h 2599249"/>
              <a:gd name="connsiteX11" fmla="*/ 6027420 w 6591300"/>
              <a:gd name="connsiteY11" fmla="*/ 62742 h 2599249"/>
              <a:gd name="connsiteX12" fmla="*/ 6027420 w 6591300"/>
              <a:gd name="connsiteY12" fmla="*/ 62742 h 2599249"/>
              <a:gd name="connsiteX13" fmla="*/ 6591300 w 6591300"/>
              <a:gd name="connsiteY13" fmla="*/ 1480062 h 2599249"/>
              <a:gd name="connsiteX0" fmla="*/ 0 w 6027420"/>
              <a:gd name="connsiteY0" fmla="*/ 2598297 h 2599249"/>
              <a:gd name="connsiteX1" fmla="*/ 0 w 6027420"/>
              <a:gd name="connsiteY1" fmla="*/ 2599249 h 2599249"/>
              <a:gd name="connsiteX2" fmla="*/ 874395 w 6027420"/>
              <a:gd name="connsiteY2" fmla="*/ 2055372 h 2599249"/>
              <a:gd name="connsiteX3" fmla="*/ 1470660 w 6027420"/>
              <a:gd name="connsiteY3" fmla="*/ 2049657 h 2599249"/>
              <a:gd name="connsiteX4" fmla="*/ 1562100 w 6027420"/>
              <a:gd name="connsiteY4" fmla="*/ 2104902 h 2599249"/>
              <a:gd name="connsiteX5" fmla="*/ 2532697 w 6027420"/>
              <a:gd name="connsiteY5" fmla="*/ 2077279 h 2599249"/>
              <a:gd name="connsiteX6" fmla="*/ 3231832 w 6027420"/>
              <a:gd name="connsiteY6" fmla="*/ 1603887 h 2599249"/>
              <a:gd name="connsiteX7" fmla="*/ 3635692 w 6027420"/>
              <a:gd name="connsiteY7" fmla="*/ 1582932 h 2599249"/>
              <a:gd name="connsiteX8" fmla="*/ 3956685 w 6027420"/>
              <a:gd name="connsiteY8" fmla="*/ 1755334 h 2599249"/>
              <a:gd name="connsiteX9" fmla="*/ 4855845 w 6027420"/>
              <a:gd name="connsiteY9" fmla="*/ 1448629 h 2599249"/>
              <a:gd name="connsiteX10" fmla="*/ 5099685 w 6027420"/>
              <a:gd name="connsiteY10" fmla="*/ 727587 h 2599249"/>
              <a:gd name="connsiteX11" fmla="*/ 6027420 w 6027420"/>
              <a:gd name="connsiteY11" fmla="*/ 62742 h 2599249"/>
              <a:gd name="connsiteX12" fmla="*/ 6027420 w 6027420"/>
              <a:gd name="connsiteY12" fmla="*/ 62742 h 259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27420" h="2599249">
                <a:moveTo>
                  <a:pt x="0" y="2598297"/>
                </a:moveTo>
                <a:lnTo>
                  <a:pt x="0" y="2599249"/>
                </a:lnTo>
                <a:lnTo>
                  <a:pt x="874395" y="2055372"/>
                </a:lnTo>
                <a:cubicBezTo>
                  <a:pt x="1056322" y="1942024"/>
                  <a:pt x="1286827" y="1940119"/>
                  <a:pt x="1470660" y="2049657"/>
                </a:cubicBezTo>
                <a:lnTo>
                  <a:pt x="1562100" y="2104902"/>
                </a:lnTo>
                <a:cubicBezTo>
                  <a:pt x="1863090" y="2284924"/>
                  <a:pt x="2241232" y="2273494"/>
                  <a:pt x="2532697" y="2077279"/>
                </a:cubicBezTo>
                <a:lnTo>
                  <a:pt x="3231832" y="1603887"/>
                </a:lnTo>
                <a:cubicBezTo>
                  <a:pt x="3351847" y="1521972"/>
                  <a:pt x="3508057" y="1514352"/>
                  <a:pt x="3635692" y="1582932"/>
                </a:cubicBezTo>
                <a:lnTo>
                  <a:pt x="3956685" y="1755334"/>
                </a:lnTo>
                <a:cubicBezTo>
                  <a:pt x="4288155" y="1933452"/>
                  <a:pt x="4701540" y="1792482"/>
                  <a:pt x="4855845" y="1448629"/>
                </a:cubicBezTo>
                <a:lnTo>
                  <a:pt x="5099685" y="727587"/>
                </a:lnTo>
                <a:cubicBezTo>
                  <a:pt x="5228273" y="156087"/>
                  <a:pt x="5863590" y="-137283"/>
                  <a:pt x="6027420" y="62742"/>
                </a:cubicBezTo>
                <a:lnTo>
                  <a:pt x="6027420" y="62742"/>
                </a:lnTo>
              </a:path>
            </a:pathLst>
          </a:custGeom>
          <a:noFill/>
          <a:ln w="9525" cap="flat">
            <a:solidFill>
              <a:schemeClr val="bg1"/>
            </a:solidFill>
            <a:prstDash val="dash"/>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noProof="0"/>
          </a:p>
        </p:txBody>
      </p:sp>
    </p:spTree>
    <p:extLst>
      <p:ext uri="{BB962C8B-B14F-4D97-AF65-F5344CB8AC3E}">
        <p14:creationId xmlns:p14="http://schemas.microsoft.com/office/powerpoint/2010/main" val="212023624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DBF7CBC-CC93-4AB3-9D46-61075505816B}"/>
              </a:ext>
            </a:extLst>
          </p:cNvPr>
          <p:cNvSpPr>
            <a:spLocks noGrp="1"/>
          </p:cNvSpPr>
          <p:nvPr>
            <p:ph type="title"/>
          </p:nvPr>
        </p:nvSpPr>
        <p:spPr>
          <a:xfrm>
            <a:off x="360000" y="360000"/>
            <a:ext cx="6993300" cy="540000"/>
          </a:xfrm>
        </p:spPr>
        <p:txBody>
          <a:bodyPr/>
          <a:lstStyle/>
          <a:p>
            <a:r>
              <a:rPr lang="en-US" noProof="0" smtClean="0"/>
              <a:t>Click to edit Master title style</a:t>
            </a:r>
            <a:endParaRPr lang="en-US" noProof="0"/>
          </a:p>
        </p:txBody>
      </p:sp>
      <p:sp>
        <p:nvSpPr>
          <p:cNvPr id="16" name="Subtitle">
            <a:extLst>
              <a:ext uri="{FF2B5EF4-FFF2-40B4-BE49-F238E27FC236}">
                <a16:creationId xmlns="" xmlns:a16="http://schemas.microsoft.com/office/drawing/2014/main" id="{152317FE-88B5-4D1F-AECF-DA69D6779BEA}"/>
              </a:ext>
            </a:extLst>
          </p:cNvPr>
          <p:cNvSpPr>
            <a:spLocks noGrp="1"/>
          </p:cNvSpPr>
          <p:nvPr>
            <p:ph type="body" sz="quarter" idx="12" hasCustomPrompt="1"/>
          </p:nvPr>
        </p:nvSpPr>
        <p:spPr>
          <a:xfrm>
            <a:off x="360363" y="1080000"/>
            <a:ext cx="6992937"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 xmlns:a16="http://schemas.microsoft.com/office/drawing/2014/main" id="{49529B8D-BAD9-4E6D-82F7-0275D8195AA9}"/>
              </a:ext>
            </a:extLst>
          </p:cNvPr>
          <p:cNvSpPr>
            <a:spLocks noGrp="1"/>
          </p:cNvSpPr>
          <p:nvPr>
            <p:ph sz="half" idx="1"/>
          </p:nvPr>
        </p:nvSpPr>
        <p:spPr>
          <a:xfrm>
            <a:off x="360000" y="1620000"/>
            <a:ext cx="6992936" cy="4500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Picture Placeholder 5">
            <a:extLst>
              <a:ext uri="{FF2B5EF4-FFF2-40B4-BE49-F238E27FC236}">
                <a16:creationId xmlns="" xmlns:a16="http://schemas.microsoft.com/office/drawing/2014/main" id="{3B63572F-04A5-456D-9066-1A65AFF5E685}"/>
              </a:ext>
            </a:extLst>
          </p:cNvPr>
          <p:cNvSpPr>
            <a:spLocks noGrp="1"/>
          </p:cNvSpPr>
          <p:nvPr>
            <p:ph type="pic" sz="quarter" idx="13" hasCustomPrompt="1"/>
          </p:nvPr>
        </p:nvSpPr>
        <p:spPr>
          <a:xfrm>
            <a:off x="7804150" y="1"/>
            <a:ext cx="4387850" cy="6679488"/>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4" name="Footer Placeholder 3">
            <a:extLst>
              <a:ext uri="{FF2B5EF4-FFF2-40B4-BE49-F238E27FC236}">
                <a16:creationId xmlns="" xmlns:a16="http://schemas.microsoft.com/office/drawing/2014/main" id="{BC263EBA-2C46-40FB-9D48-819ED0C8994F}"/>
              </a:ext>
            </a:extLst>
          </p:cNvPr>
          <p:cNvSpPr>
            <a:spLocks noGrp="1"/>
          </p:cNvSpPr>
          <p:nvPr>
            <p:ph type="ftr" sz="quarter" idx="14"/>
          </p:nvPr>
        </p:nvSpPr>
        <p:spPr/>
        <p:txBody>
          <a:bodyPr/>
          <a:lstStyle/>
          <a:p>
            <a:r>
              <a:rPr lang="en-US" noProof="0"/>
              <a:t>Add a footer</a:t>
            </a:r>
          </a:p>
        </p:txBody>
      </p:sp>
      <p:sp>
        <p:nvSpPr>
          <p:cNvPr id="5" name="Slide Number Placeholder 4">
            <a:extLst>
              <a:ext uri="{FF2B5EF4-FFF2-40B4-BE49-F238E27FC236}">
                <a16:creationId xmlns="" xmlns:a16="http://schemas.microsoft.com/office/drawing/2014/main" id="{719230BC-20AB-4DD9-AF5C-47BA72E56986}"/>
              </a:ext>
            </a:extLst>
          </p:cNvPr>
          <p:cNvSpPr>
            <a:spLocks noGrp="1"/>
          </p:cNvSpPr>
          <p:nvPr>
            <p:ph type="sldNum" sz="quarter" idx="15"/>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164285781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13" name="Rectangle 12">
            <a:extLst>
              <a:ext uri="{FF2B5EF4-FFF2-40B4-BE49-F238E27FC236}">
                <a16:creationId xmlns="" xmlns:a16="http://schemas.microsoft.com/office/drawing/2014/main" id="{95A87C21-15CD-48D8-B583-89B110156879}"/>
              </a:ext>
            </a:extLst>
          </p:cNvPr>
          <p:cNvSpPr/>
          <p:nvPr userDrawn="1"/>
        </p:nvSpPr>
        <p:spPr>
          <a:xfrm>
            <a:off x="7804351" y="0"/>
            <a:ext cx="4386221" cy="6677022"/>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 xmlns:a16="http://schemas.microsoft.com/office/drawing/2014/main" id="{1DBF7CBC-CC93-4AB3-9D46-61075505816B}"/>
              </a:ext>
            </a:extLst>
          </p:cNvPr>
          <p:cNvSpPr>
            <a:spLocks noGrp="1"/>
          </p:cNvSpPr>
          <p:nvPr>
            <p:ph type="title"/>
          </p:nvPr>
        </p:nvSpPr>
        <p:spPr>
          <a:xfrm>
            <a:off x="360000" y="360000"/>
            <a:ext cx="6993300" cy="540000"/>
          </a:xfrm>
        </p:spPr>
        <p:txBody>
          <a:bodyPr/>
          <a:lstStyle/>
          <a:p>
            <a:r>
              <a:rPr lang="en-US" noProof="0" smtClean="0"/>
              <a:t>Click to edit Master title style</a:t>
            </a:r>
            <a:endParaRPr lang="en-US" noProof="0"/>
          </a:p>
        </p:txBody>
      </p:sp>
      <p:sp>
        <p:nvSpPr>
          <p:cNvPr id="16" name="Subtitle">
            <a:extLst>
              <a:ext uri="{FF2B5EF4-FFF2-40B4-BE49-F238E27FC236}">
                <a16:creationId xmlns="" xmlns:a16="http://schemas.microsoft.com/office/drawing/2014/main" id="{152317FE-88B5-4D1F-AECF-DA69D6779BEA}"/>
              </a:ext>
            </a:extLst>
          </p:cNvPr>
          <p:cNvSpPr>
            <a:spLocks noGrp="1"/>
          </p:cNvSpPr>
          <p:nvPr>
            <p:ph type="body" sz="quarter" idx="12" hasCustomPrompt="1"/>
          </p:nvPr>
        </p:nvSpPr>
        <p:spPr>
          <a:xfrm>
            <a:off x="360363" y="1080000"/>
            <a:ext cx="6992937"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 xmlns:a16="http://schemas.microsoft.com/office/drawing/2014/main" id="{49529B8D-BAD9-4E6D-82F7-0275D8195AA9}"/>
              </a:ext>
            </a:extLst>
          </p:cNvPr>
          <p:cNvSpPr>
            <a:spLocks noGrp="1"/>
          </p:cNvSpPr>
          <p:nvPr>
            <p:ph sz="half" idx="1"/>
          </p:nvPr>
        </p:nvSpPr>
        <p:spPr>
          <a:xfrm>
            <a:off x="360000" y="1620000"/>
            <a:ext cx="6992936" cy="4500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Picture Placeholder 5">
            <a:extLst>
              <a:ext uri="{FF2B5EF4-FFF2-40B4-BE49-F238E27FC236}">
                <a16:creationId xmlns="" xmlns:a16="http://schemas.microsoft.com/office/drawing/2014/main" id="{3B63572F-04A5-456D-9066-1A65AFF5E685}"/>
              </a:ext>
            </a:extLst>
          </p:cNvPr>
          <p:cNvSpPr>
            <a:spLocks noGrp="1"/>
          </p:cNvSpPr>
          <p:nvPr>
            <p:ph type="pic" sz="quarter" idx="13" hasCustomPrompt="1"/>
          </p:nvPr>
        </p:nvSpPr>
        <p:spPr>
          <a:xfrm>
            <a:off x="8127752" y="4320000"/>
            <a:ext cx="1800000" cy="1800000"/>
          </a:xfrm>
          <a:solidFill>
            <a:schemeClr val="bg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4" name="Footer Placeholder 3">
            <a:extLst>
              <a:ext uri="{FF2B5EF4-FFF2-40B4-BE49-F238E27FC236}">
                <a16:creationId xmlns="" xmlns:a16="http://schemas.microsoft.com/office/drawing/2014/main" id="{BC263EBA-2C46-40FB-9D48-819ED0C8994F}"/>
              </a:ext>
            </a:extLst>
          </p:cNvPr>
          <p:cNvSpPr>
            <a:spLocks noGrp="1"/>
          </p:cNvSpPr>
          <p:nvPr>
            <p:ph type="ftr" sz="quarter" idx="14"/>
          </p:nvPr>
        </p:nvSpPr>
        <p:spPr/>
        <p:txBody>
          <a:bodyPr/>
          <a:lstStyle/>
          <a:p>
            <a:r>
              <a:rPr lang="en-US" noProof="0"/>
              <a:t>Add a footer</a:t>
            </a:r>
          </a:p>
        </p:txBody>
      </p:sp>
      <p:sp>
        <p:nvSpPr>
          <p:cNvPr id="5" name="Slide Number Placeholder 4">
            <a:extLst>
              <a:ext uri="{FF2B5EF4-FFF2-40B4-BE49-F238E27FC236}">
                <a16:creationId xmlns="" xmlns:a16="http://schemas.microsoft.com/office/drawing/2014/main" id="{719230BC-20AB-4DD9-AF5C-47BA72E56986}"/>
              </a:ext>
            </a:extLst>
          </p:cNvPr>
          <p:cNvSpPr>
            <a:spLocks noGrp="1"/>
          </p:cNvSpPr>
          <p:nvPr>
            <p:ph type="sldNum" sz="quarter" idx="15"/>
          </p:nvPr>
        </p:nvSpPr>
        <p:spPr/>
        <p:txBody>
          <a:bodyPr/>
          <a:lstStyle/>
          <a:p>
            <a:fld id="{058DB212-BFA2-403F-85EF-DFD3FF6D973A}" type="slidenum">
              <a:rPr lang="en-US" noProof="0" smtClean="0"/>
              <a:pPr/>
              <a:t>‹#›</a:t>
            </a:fld>
            <a:endParaRPr lang="en-US" noProof="0"/>
          </a:p>
        </p:txBody>
      </p:sp>
      <p:sp>
        <p:nvSpPr>
          <p:cNvPr id="8" name="Picture Placeholder 5">
            <a:extLst>
              <a:ext uri="{FF2B5EF4-FFF2-40B4-BE49-F238E27FC236}">
                <a16:creationId xmlns="" xmlns:a16="http://schemas.microsoft.com/office/drawing/2014/main" id="{5092E684-C621-4F92-A05A-A167EEF46270}"/>
              </a:ext>
            </a:extLst>
          </p:cNvPr>
          <p:cNvSpPr>
            <a:spLocks noGrp="1"/>
          </p:cNvSpPr>
          <p:nvPr>
            <p:ph type="pic" sz="quarter" idx="16" hasCustomPrompt="1"/>
          </p:nvPr>
        </p:nvSpPr>
        <p:spPr>
          <a:xfrm>
            <a:off x="10057037" y="4320000"/>
            <a:ext cx="1800000" cy="1800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9" name="Picture Placeholder 5">
            <a:extLst>
              <a:ext uri="{FF2B5EF4-FFF2-40B4-BE49-F238E27FC236}">
                <a16:creationId xmlns="" xmlns:a16="http://schemas.microsoft.com/office/drawing/2014/main" id="{6958D132-F2A9-41E1-BDD8-067D52CE5FEB}"/>
              </a:ext>
            </a:extLst>
          </p:cNvPr>
          <p:cNvSpPr>
            <a:spLocks noGrp="1"/>
          </p:cNvSpPr>
          <p:nvPr>
            <p:ph type="pic" sz="quarter" idx="17" hasCustomPrompt="1"/>
          </p:nvPr>
        </p:nvSpPr>
        <p:spPr>
          <a:xfrm>
            <a:off x="8127752" y="2395565"/>
            <a:ext cx="1800000" cy="1800000"/>
          </a:xfrm>
          <a:solidFill>
            <a:schemeClr val="bg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0" name="Picture Placeholder 5">
            <a:extLst>
              <a:ext uri="{FF2B5EF4-FFF2-40B4-BE49-F238E27FC236}">
                <a16:creationId xmlns="" xmlns:a16="http://schemas.microsoft.com/office/drawing/2014/main" id="{B88FD4DB-5089-4686-B4F7-A26163146C9A}"/>
              </a:ext>
            </a:extLst>
          </p:cNvPr>
          <p:cNvSpPr>
            <a:spLocks noGrp="1"/>
          </p:cNvSpPr>
          <p:nvPr>
            <p:ph type="pic" sz="quarter" idx="18" hasCustomPrompt="1"/>
          </p:nvPr>
        </p:nvSpPr>
        <p:spPr>
          <a:xfrm>
            <a:off x="10057037" y="2395565"/>
            <a:ext cx="1800000" cy="1800000"/>
          </a:xfrm>
          <a:solidFill>
            <a:schemeClr val="tx1">
              <a:lumMod val="75000"/>
              <a:lumOff val="25000"/>
            </a:schemeClr>
          </a:solidFill>
        </p:spPr>
        <p:txBody>
          <a:bodyPr anchor="ctr"/>
          <a:lstStyle>
            <a:lvl1pPr marL="0" indent="0" algn="ctr">
              <a:buNone/>
              <a:defRPr sz="1600" i="1">
                <a:solidFill>
                  <a:schemeClr val="bg1"/>
                </a:solidFill>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1" name="Picture Placeholder 5">
            <a:extLst>
              <a:ext uri="{FF2B5EF4-FFF2-40B4-BE49-F238E27FC236}">
                <a16:creationId xmlns="" xmlns:a16="http://schemas.microsoft.com/office/drawing/2014/main" id="{324023AF-AB97-4B60-86FA-5DC8DA1B5C49}"/>
              </a:ext>
            </a:extLst>
          </p:cNvPr>
          <p:cNvSpPr>
            <a:spLocks noGrp="1"/>
          </p:cNvSpPr>
          <p:nvPr>
            <p:ph type="pic" sz="quarter" idx="19" hasCustomPrompt="1"/>
          </p:nvPr>
        </p:nvSpPr>
        <p:spPr>
          <a:xfrm>
            <a:off x="8127752" y="471129"/>
            <a:ext cx="1800000" cy="1800000"/>
          </a:xfrm>
          <a:solidFill>
            <a:schemeClr val="accent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2" name="Picture Placeholder 5">
            <a:extLst>
              <a:ext uri="{FF2B5EF4-FFF2-40B4-BE49-F238E27FC236}">
                <a16:creationId xmlns="" xmlns:a16="http://schemas.microsoft.com/office/drawing/2014/main" id="{8210F231-568A-4348-B33F-9EBB4A5CF9EB}"/>
              </a:ext>
            </a:extLst>
          </p:cNvPr>
          <p:cNvSpPr>
            <a:spLocks noGrp="1"/>
          </p:cNvSpPr>
          <p:nvPr>
            <p:ph type="pic" sz="quarter" idx="20" hasCustomPrompt="1"/>
          </p:nvPr>
        </p:nvSpPr>
        <p:spPr>
          <a:xfrm>
            <a:off x="10057037" y="471129"/>
            <a:ext cx="1800000" cy="1800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Tree>
    <p:extLst>
      <p:ext uri="{BB962C8B-B14F-4D97-AF65-F5344CB8AC3E}">
        <p14:creationId xmlns:p14="http://schemas.microsoft.com/office/powerpoint/2010/main" val="244511438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DBF7CBC-CC93-4AB3-9D46-61075505816B}"/>
              </a:ext>
            </a:extLst>
          </p:cNvPr>
          <p:cNvSpPr>
            <a:spLocks noGrp="1"/>
          </p:cNvSpPr>
          <p:nvPr>
            <p:ph type="title"/>
          </p:nvPr>
        </p:nvSpPr>
        <p:spPr>
          <a:xfrm>
            <a:off x="360000" y="360000"/>
            <a:ext cx="11473200" cy="540000"/>
          </a:xfrm>
        </p:spPr>
        <p:txBody>
          <a:bodyPr/>
          <a:lstStyle/>
          <a:p>
            <a:r>
              <a:rPr lang="en-US" noProof="0" smtClean="0"/>
              <a:t>Click to edit Master title style</a:t>
            </a:r>
            <a:endParaRPr lang="en-US" noProof="0"/>
          </a:p>
        </p:txBody>
      </p:sp>
      <p:sp>
        <p:nvSpPr>
          <p:cNvPr id="3" name="Left Col">
            <a:extLst>
              <a:ext uri="{FF2B5EF4-FFF2-40B4-BE49-F238E27FC236}">
                <a16:creationId xmlns="" xmlns:a16="http://schemas.microsoft.com/office/drawing/2014/main" id="{49529B8D-BAD9-4E6D-82F7-0275D8195AA9}"/>
              </a:ext>
            </a:extLst>
          </p:cNvPr>
          <p:cNvSpPr>
            <a:spLocks noGrp="1"/>
          </p:cNvSpPr>
          <p:nvPr>
            <p:ph sz="half" idx="1"/>
          </p:nvPr>
        </p:nvSpPr>
        <p:spPr>
          <a:xfrm>
            <a:off x="360000" y="1980000"/>
            <a:ext cx="5580000" cy="4140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3" name="Left Header">
            <a:extLst>
              <a:ext uri="{FF2B5EF4-FFF2-40B4-BE49-F238E27FC236}">
                <a16:creationId xmlns="" xmlns:a16="http://schemas.microsoft.com/office/drawing/2014/main" id="{2241B0A0-0033-49FF-89B8-142165C8E93C}"/>
              </a:ext>
            </a:extLst>
          </p:cNvPr>
          <p:cNvSpPr>
            <a:spLocks noGrp="1"/>
          </p:cNvSpPr>
          <p:nvPr>
            <p:ph type="body" sz="quarter" idx="12" hasCustomPrompt="1"/>
          </p:nvPr>
        </p:nvSpPr>
        <p:spPr>
          <a:xfrm>
            <a:off x="360000" y="1620000"/>
            <a:ext cx="5580000" cy="360000"/>
          </a:xfrm>
        </p:spPr>
        <p:txBody>
          <a:bodyPr/>
          <a:lstStyle>
            <a:lvl1pPr marL="0" indent="0">
              <a:buNone/>
              <a:defRPr b="1"/>
            </a:lvl1pPr>
          </a:lstStyle>
          <a:p>
            <a:pPr lvl="0"/>
            <a:r>
              <a:rPr lang="en-US" noProof="0"/>
              <a:t>Compare A</a:t>
            </a:r>
          </a:p>
        </p:txBody>
      </p:sp>
      <p:sp>
        <p:nvSpPr>
          <p:cNvPr id="4" name="Right Col">
            <a:extLst>
              <a:ext uri="{FF2B5EF4-FFF2-40B4-BE49-F238E27FC236}">
                <a16:creationId xmlns="" xmlns:a16="http://schemas.microsoft.com/office/drawing/2014/main" id="{0AAD114E-6BCC-4476-8E44-12E87D4675E2}"/>
              </a:ext>
            </a:extLst>
          </p:cNvPr>
          <p:cNvSpPr>
            <a:spLocks noGrp="1"/>
          </p:cNvSpPr>
          <p:nvPr>
            <p:ph sz="half" idx="2"/>
          </p:nvPr>
        </p:nvSpPr>
        <p:spPr>
          <a:xfrm>
            <a:off x="6253200" y="1980000"/>
            <a:ext cx="5580000" cy="4140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5" name="Right Header">
            <a:extLst>
              <a:ext uri="{FF2B5EF4-FFF2-40B4-BE49-F238E27FC236}">
                <a16:creationId xmlns="" xmlns:a16="http://schemas.microsoft.com/office/drawing/2014/main" id="{069A9930-1B94-49BC-B4A6-B597F155D2DD}"/>
              </a:ext>
            </a:extLst>
          </p:cNvPr>
          <p:cNvSpPr>
            <a:spLocks noGrp="1"/>
          </p:cNvSpPr>
          <p:nvPr>
            <p:ph type="body" sz="quarter" idx="13" hasCustomPrompt="1"/>
          </p:nvPr>
        </p:nvSpPr>
        <p:spPr>
          <a:xfrm>
            <a:off x="6253200" y="1620000"/>
            <a:ext cx="5580000" cy="360000"/>
          </a:xfrm>
        </p:spPr>
        <p:txBody>
          <a:bodyPr/>
          <a:lstStyle>
            <a:lvl1pPr marL="0" indent="0">
              <a:buNone/>
              <a:defRPr b="1"/>
            </a:lvl1pPr>
          </a:lstStyle>
          <a:p>
            <a:pPr lvl="0"/>
            <a:r>
              <a:rPr lang="en-US" noProof="0"/>
              <a:t>Compare B</a:t>
            </a:r>
          </a:p>
        </p:txBody>
      </p:sp>
      <p:sp>
        <p:nvSpPr>
          <p:cNvPr id="5" name="Footer Placeholder 4">
            <a:extLst>
              <a:ext uri="{FF2B5EF4-FFF2-40B4-BE49-F238E27FC236}">
                <a16:creationId xmlns="" xmlns:a16="http://schemas.microsoft.com/office/drawing/2014/main" id="{7C7AC535-CCE6-472A-BA3D-DDE92DFF0EDA}"/>
              </a:ext>
            </a:extLst>
          </p:cNvPr>
          <p:cNvSpPr>
            <a:spLocks noGrp="1"/>
          </p:cNvSpPr>
          <p:nvPr>
            <p:ph type="ftr" sz="quarter" idx="15"/>
          </p:nvPr>
        </p:nvSpPr>
        <p:spPr/>
        <p:txBody>
          <a:bodyPr/>
          <a:lstStyle/>
          <a:p>
            <a:r>
              <a:rPr lang="en-US" noProof="0"/>
              <a:t>Add a footer</a:t>
            </a:r>
          </a:p>
        </p:txBody>
      </p:sp>
      <p:sp>
        <p:nvSpPr>
          <p:cNvPr id="6" name="Slide Number Placeholder 5">
            <a:extLst>
              <a:ext uri="{FF2B5EF4-FFF2-40B4-BE49-F238E27FC236}">
                <a16:creationId xmlns="" xmlns:a16="http://schemas.microsoft.com/office/drawing/2014/main" id="{6A32F890-EB29-4A5B-A499-BB0FC04447A7}"/>
              </a:ext>
            </a:extLst>
          </p:cNvPr>
          <p:cNvSpPr>
            <a:spLocks noGrp="1"/>
          </p:cNvSpPr>
          <p:nvPr>
            <p:ph type="sldNum" sz="quarter" idx="16"/>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488888923"/>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6" name="Picture Placeholder 5">
            <a:extLst>
              <a:ext uri="{FF2B5EF4-FFF2-40B4-BE49-F238E27FC236}">
                <a16:creationId xmlns="" xmlns:a16="http://schemas.microsoft.com/office/drawing/2014/main" id="{3B63572F-04A5-456D-9066-1A65AFF5E685}"/>
              </a:ext>
            </a:extLst>
          </p:cNvPr>
          <p:cNvSpPr>
            <a:spLocks noGrp="1"/>
          </p:cNvSpPr>
          <p:nvPr>
            <p:ph type="pic" sz="quarter" idx="13" hasCustomPrompt="1"/>
          </p:nvPr>
        </p:nvSpPr>
        <p:spPr>
          <a:xfrm>
            <a:off x="0" y="0"/>
            <a:ext cx="12191999" cy="6678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3" name="Slide Number Placeholder 2">
            <a:extLst>
              <a:ext uri="{FF2B5EF4-FFF2-40B4-BE49-F238E27FC236}">
                <a16:creationId xmlns="" xmlns:a16="http://schemas.microsoft.com/office/drawing/2014/main" id="{719A41AC-399F-4B25-A28A-F7679843C36E}"/>
              </a:ext>
            </a:extLst>
          </p:cNvPr>
          <p:cNvSpPr>
            <a:spLocks noGrp="1"/>
          </p:cNvSpPr>
          <p:nvPr>
            <p:ph type="sldNum" sz="quarter" idx="16"/>
          </p:nvPr>
        </p:nvSpPr>
        <p:spPr/>
        <p:txBody>
          <a:bodyPr/>
          <a:lstStyle/>
          <a:p>
            <a:fld id="{058DB212-BFA2-403F-85EF-DFD3FF6D973A}" type="slidenum">
              <a:rPr lang="en-US" noProof="0" smtClean="0"/>
              <a:pPr/>
              <a:t>‹#›</a:t>
            </a:fld>
            <a:endParaRPr lang="en-US" noProof="0"/>
          </a:p>
        </p:txBody>
      </p:sp>
      <p:sp>
        <p:nvSpPr>
          <p:cNvPr id="10" name="Caption">
            <a:extLst>
              <a:ext uri="{FF2B5EF4-FFF2-40B4-BE49-F238E27FC236}">
                <a16:creationId xmlns="" xmlns:a16="http://schemas.microsoft.com/office/drawing/2014/main" id="{E1C65CF6-B529-468F-B46C-1D1C2E71A116}"/>
              </a:ext>
            </a:extLst>
          </p:cNvPr>
          <p:cNvSpPr>
            <a:spLocks noGrp="1"/>
          </p:cNvSpPr>
          <p:nvPr>
            <p:ph type="body" sz="quarter" idx="14" hasCustomPrompt="1"/>
          </p:nvPr>
        </p:nvSpPr>
        <p:spPr>
          <a:xfrm>
            <a:off x="7801275" y="6156000"/>
            <a:ext cx="3793125" cy="396000"/>
          </a:xfrm>
          <a:solidFill>
            <a:schemeClr val="tx1"/>
          </a:solidFill>
        </p:spPr>
        <p:txBody>
          <a:bodyPr lIns="72000" tIns="72000"/>
          <a:lstStyle>
            <a:lvl1pPr marL="0" indent="0">
              <a:buNone/>
              <a:defRPr>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2" name="Title 1">
            <a:extLst>
              <a:ext uri="{FF2B5EF4-FFF2-40B4-BE49-F238E27FC236}">
                <a16:creationId xmlns="" xmlns:a16="http://schemas.microsoft.com/office/drawing/2014/main" id="{FC5845FB-DCB7-4844-B346-98986ADFCE02}"/>
              </a:ext>
            </a:extLst>
          </p:cNvPr>
          <p:cNvSpPr>
            <a:spLocks noGrp="1"/>
          </p:cNvSpPr>
          <p:nvPr>
            <p:ph type="title"/>
          </p:nvPr>
        </p:nvSpPr>
        <p:spPr/>
        <p:txBody>
          <a:bodyPr/>
          <a:lstStyle/>
          <a:p>
            <a:r>
              <a:rPr lang="en-US" noProof="0" smtClean="0"/>
              <a:t>Click to edit Master title style</a:t>
            </a:r>
            <a:endParaRPr lang="en-US" noProof="0"/>
          </a:p>
        </p:txBody>
      </p:sp>
    </p:spTree>
    <p:extLst>
      <p:ext uri="{BB962C8B-B14F-4D97-AF65-F5344CB8AC3E}">
        <p14:creationId xmlns:p14="http://schemas.microsoft.com/office/powerpoint/2010/main" val="421880773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3" name="Media Placeholder 2">
            <a:extLst>
              <a:ext uri="{FF2B5EF4-FFF2-40B4-BE49-F238E27FC236}">
                <a16:creationId xmlns="" xmlns:a16="http://schemas.microsoft.com/office/drawing/2014/main" id="{FB784EBA-F0C5-4F6F-9426-185FBA239203}"/>
              </a:ext>
            </a:extLst>
          </p:cNvPr>
          <p:cNvSpPr>
            <a:spLocks noGrp="1"/>
          </p:cNvSpPr>
          <p:nvPr>
            <p:ph type="media" sz="quarter" idx="15" hasCustomPrompt="1"/>
          </p:nvPr>
        </p:nvSpPr>
        <p:spPr>
          <a:xfrm>
            <a:off x="0" y="0"/>
            <a:ext cx="12192000" cy="6678000"/>
          </a:xfrm>
          <a:pattFill prst="dkUpDiag">
            <a:fgClr>
              <a:schemeClr val="bg1">
                <a:lumMod val="85000"/>
              </a:schemeClr>
            </a:fgClr>
            <a:bgClr>
              <a:schemeClr val="bg1">
                <a:lumMod val="95000"/>
              </a:schemeClr>
            </a:bgClr>
          </a:patt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Your Video</a:t>
            </a:r>
          </a:p>
        </p:txBody>
      </p:sp>
      <p:sp>
        <p:nvSpPr>
          <p:cNvPr id="5" name="Caption">
            <a:extLst>
              <a:ext uri="{FF2B5EF4-FFF2-40B4-BE49-F238E27FC236}">
                <a16:creationId xmlns="" xmlns:a16="http://schemas.microsoft.com/office/drawing/2014/main" id="{172090C5-61AC-430F-AA33-8EF3902C4669}"/>
              </a:ext>
            </a:extLst>
          </p:cNvPr>
          <p:cNvSpPr>
            <a:spLocks noGrp="1"/>
          </p:cNvSpPr>
          <p:nvPr>
            <p:ph type="body" sz="quarter" idx="14" hasCustomPrompt="1"/>
          </p:nvPr>
        </p:nvSpPr>
        <p:spPr>
          <a:xfrm>
            <a:off x="7801275" y="6156000"/>
            <a:ext cx="3793125" cy="396000"/>
          </a:xfrm>
          <a:solidFill>
            <a:schemeClr val="tx1"/>
          </a:solidFill>
        </p:spPr>
        <p:txBody>
          <a:bodyPr lIns="72000" tIns="72000"/>
          <a:lstStyle>
            <a:lvl1pPr marL="0" indent="0">
              <a:buNone/>
              <a:defRPr>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4" name="Slide Number Placeholder 3">
            <a:extLst>
              <a:ext uri="{FF2B5EF4-FFF2-40B4-BE49-F238E27FC236}">
                <a16:creationId xmlns="" xmlns:a16="http://schemas.microsoft.com/office/drawing/2014/main" id="{8377EBDA-221D-4CBD-8DBF-E03A370015DB}"/>
              </a:ext>
            </a:extLst>
          </p:cNvPr>
          <p:cNvSpPr>
            <a:spLocks noGrp="1"/>
          </p:cNvSpPr>
          <p:nvPr>
            <p:ph type="sldNum" sz="quarter" idx="17"/>
          </p:nvPr>
        </p:nvSpPr>
        <p:spPr/>
        <p:txBody>
          <a:bodyPr/>
          <a:lstStyle/>
          <a:p>
            <a:fld id="{058DB212-BFA2-403F-85EF-DFD3FF6D973A}" type="slidenum">
              <a:rPr lang="en-US" noProof="0" smtClean="0"/>
              <a:pPr/>
              <a:t>‹#›</a:t>
            </a:fld>
            <a:endParaRPr lang="en-US" noProof="0"/>
          </a:p>
        </p:txBody>
      </p:sp>
      <p:sp>
        <p:nvSpPr>
          <p:cNvPr id="2" name="Title 1">
            <a:extLst>
              <a:ext uri="{FF2B5EF4-FFF2-40B4-BE49-F238E27FC236}">
                <a16:creationId xmlns="" xmlns:a16="http://schemas.microsoft.com/office/drawing/2014/main" id="{882508FC-366E-44DA-80A8-28048E1E4AEF}"/>
              </a:ext>
            </a:extLst>
          </p:cNvPr>
          <p:cNvSpPr>
            <a:spLocks noGrp="1"/>
          </p:cNvSpPr>
          <p:nvPr>
            <p:ph type="title"/>
          </p:nvPr>
        </p:nvSpPr>
        <p:spPr/>
        <p:txBody>
          <a:bodyPr/>
          <a:lstStyle/>
          <a:p>
            <a:r>
              <a:rPr lang="en-US" noProof="0" smtClean="0"/>
              <a:t>Click to edit Master title style</a:t>
            </a:r>
            <a:endParaRPr lang="en-US" noProof="0"/>
          </a:p>
        </p:txBody>
      </p:sp>
    </p:spTree>
    <p:extLst>
      <p:ext uri="{BB962C8B-B14F-4D97-AF65-F5344CB8AC3E}">
        <p14:creationId xmlns:p14="http://schemas.microsoft.com/office/powerpoint/2010/main" val="232158012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Divider">
    <p:spTree>
      <p:nvGrpSpPr>
        <p:cNvPr id="1" name=""/>
        <p:cNvGrpSpPr/>
        <p:nvPr/>
      </p:nvGrpSpPr>
      <p:grpSpPr>
        <a:xfrm>
          <a:off x="0" y="0"/>
          <a:ext cx="0" cy="0"/>
          <a:chOff x="0" y="0"/>
          <a:chExt cx="0" cy="0"/>
        </a:xfrm>
      </p:grpSpPr>
      <p:pic>
        <p:nvPicPr>
          <p:cNvPr id="26" name="Picture 25">
            <a:extLst>
              <a:ext uri="{FF2B5EF4-FFF2-40B4-BE49-F238E27FC236}">
                <a16:creationId xmlns="" xmlns:a16="http://schemas.microsoft.com/office/drawing/2014/main" id="{111E4563-E2FC-4D6F-B759-AB4FB77D270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0" y="0"/>
            <a:ext cx="7799832" cy="6675120"/>
          </a:xfrm>
          <a:prstGeom prst="rect">
            <a:avLst/>
          </a:prstGeom>
        </p:spPr>
      </p:pic>
      <p:sp>
        <p:nvSpPr>
          <p:cNvPr id="25" name="Picture Placeholder 9">
            <a:extLst>
              <a:ext uri="{FF2B5EF4-FFF2-40B4-BE49-F238E27FC236}">
                <a16:creationId xmlns="" xmlns:a16="http://schemas.microsoft.com/office/drawing/2014/main" id="{AF7702AD-1968-4CE6-BC7C-02C0637069A8}"/>
              </a:ext>
            </a:extLst>
          </p:cNvPr>
          <p:cNvSpPr>
            <a:spLocks noGrp="1"/>
          </p:cNvSpPr>
          <p:nvPr>
            <p:ph type="pic" sz="quarter" idx="14" hasCustomPrompt="1"/>
          </p:nvPr>
        </p:nvSpPr>
        <p:spPr>
          <a:xfrm>
            <a:off x="7518709" y="-2880"/>
            <a:ext cx="4673291" cy="660888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a:t>Insert or Drag and Drop your Image</a:t>
            </a:r>
            <a:endParaRPr lang="en-US" dirty="0"/>
          </a:p>
        </p:txBody>
      </p:sp>
      <p:sp>
        <p:nvSpPr>
          <p:cNvPr id="13" name="Title 1">
            <a:extLst>
              <a:ext uri="{FF2B5EF4-FFF2-40B4-BE49-F238E27FC236}">
                <a16:creationId xmlns="" xmlns:a16="http://schemas.microsoft.com/office/drawing/2014/main" id="{C6A78464-8D00-4B94-90C7-90F1B54C8AA0}"/>
              </a:ext>
            </a:extLst>
          </p:cNvPr>
          <p:cNvSpPr>
            <a:spLocks noGrp="1"/>
          </p:cNvSpPr>
          <p:nvPr>
            <p:ph type="ctrTitle" hasCustomPrompt="1"/>
          </p:nvPr>
        </p:nvSpPr>
        <p:spPr>
          <a:xfrm>
            <a:off x="794862" y="3032684"/>
            <a:ext cx="3759807" cy="1547813"/>
          </a:xfrm>
        </p:spPr>
        <p:txBody>
          <a:bodyPr anchor="b"/>
          <a:lstStyle>
            <a:lvl1pPr algn="l">
              <a:lnSpc>
                <a:spcPts val="4000"/>
              </a:lnSpc>
              <a:defRPr sz="6600" spc="-150">
                <a:solidFill>
                  <a:schemeClr val="bg1"/>
                </a:solidFill>
              </a:defRPr>
            </a:lvl1pPr>
          </a:lstStyle>
          <a:p>
            <a:r>
              <a:rPr lang="en-US"/>
              <a:t>Thank You</a:t>
            </a:r>
            <a:endParaRPr lang="en-US" dirty="0"/>
          </a:p>
        </p:txBody>
      </p:sp>
      <p:sp>
        <p:nvSpPr>
          <p:cNvPr id="18" name="Graphic 15">
            <a:extLst>
              <a:ext uri="{FF2B5EF4-FFF2-40B4-BE49-F238E27FC236}">
                <a16:creationId xmlns="" xmlns:a16="http://schemas.microsoft.com/office/drawing/2014/main" id="{F50292C9-54F6-4F7B-A885-34CE1E3B0351}"/>
              </a:ext>
            </a:extLst>
          </p:cNvPr>
          <p:cNvSpPr/>
          <p:nvPr userDrawn="1"/>
        </p:nvSpPr>
        <p:spPr>
          <a:xfrm>
            <a:off x="1774391" y="4123811"/>
            <a:ext cx="6027420" cy="2599249"/>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034564 w 6505575"/>
              <a:gd name="connsiteY11" fmla="*/ 69886 h 2609850"/>
              <a:gd name="connsiteX12" fmla="*/ 6507004 w 6505575"/>
              <a:gd name="connsiteY12" fmla="*/ 1395766 h 2609850"/>
              <a:gd name="connsiteX13" fmla="*/ 6507004 w 6505575"/>
              <a:gd name="connsiteY13" fmla="*/ 2605441 h 2609850"/>
              <a:gd name="connsiteX14" fmla="*/ 7144 w 6505575"/>
              <a:gd name="connsiteY14" fmla="*/ 2605441 h 2609850"/>
              <a:gd name="connsiteX0" fmla="*/ 6499860 w 6591300"/>
              <a:gd name="connsiteY0" fmla="*/ 1388622 h 2599249"/>
              <a:gd name="connsiteX1" fmla="*/ 6499860 w 6591300"/>
              <a:gd name="connsiteY1" fmla="*/ 2598297 h 2599249"/>
              <a:gd name="connsiteX2" fmla="*/ 0 w 6591300"/>
              <a:gd name="connsiteY2" fmla="*/ 2598297 h 2599249"/>
              <a:gd name="connsiteX3" fmla="*/ 0 w 6591300"/>
              <a:gd name="connsiteY3" fmla="*/ 2599249 h 2599249"/>
              <a:gd name="connsiteX4" fmla="*/ 874395 w 6591300"/>
              <a:gd name="connsiteY4" fmla="*/ 2055372 h 2599249"/>
              <a:gd name="connsiteX5" fmla="*/ 1470660 w 6591300"/>
              <a:gd name="connsiteY5" fmla="*/ 2049657 h 2599249"/>
              <a:gd name="connsiteX6" fmla="*/ 1562100 w 6591300"/>
              <a:gd name="connsiteY6" fmla="*/ 2104902 h 2599249"/>
              <a:gd name="connsiteX7" fmla="*/ 2532697 w 6591300"/>
              <a:gd name="connsiteY7" fmla="*/ 2077279 h 2599249"/>
              <a:gd name="connsiteX8" fmla="*/ 3231832 w 6591300"/>
              <a:gd name="connsiteY8" fmla="*/ 1603887 h 2599249"/>
              <a:gd name="connsiteX9" fmla="*/ 3635692 w 6591300"/>
              <a:gd name="connsiteY9" fmla="*/ 1582932 h 2599249"/>
              <a:gd name="connsiteX10" fmla="*/ 3956685 w 6591300"/>
              <a:gd name="connsiteY10" fmla="*/ 1755334 h 2599249"/>
              <a:gd name="connsiteX11" fmla="*/ 4855845 w 6591300"/>
              <a:gd name="connsiteY11" fmla="*/ 1448629 h 2599249"/>
              <a:gd name="connsiteX12" fmla="*/ 5099685 w 6591300"/>
              <a:gd name="connsiteY12" fmla="*/ 727587 h 2599249"/>
              <a:gd name="connsiteX13" fmla="*/ 6027420 w 6591300"/>
              <a:gd name="connsiteY13" fmla="*/ 62742 h 2599249"/>
              <a:gd name="connsiteX14" fmla="*/ 6027420 w 6591300"/>
              <a:gd name="connsiteY14" fmla="*/ 62742 h 2599249"/>
              <a:gd name="connsiteX15" fmla="*/ 6591300 w 6591300"/>
              <a:gd name="connsiteY15" fmla="*/ 1480062 h 2599249"/>
              <a:gd name="connsiteX0" fmla="*/ 6499860 w 6591300"/>
              <a:gd name="connsiteY0" fmla="*/ 2598297 h 2599249"/>
              <a:gd name="connsiteX1" fmla="*/ 0 w 6591300"/>
              <a:gd name="connsiteY1" fmla="*/ 2598297 h 2599249"/>
              <a:gd name="connsiteX2" fmla="*/ 0 w 6591300"/>
              <a:gd name="connsiteY2" fmla="*/ 2599249 h 2599249"/>
              <a:gd name="connsiteX3" fmla="*/ 874395 w 6591300"/>
              <a:gd name="connsiteY3" fmla="*/ 2055372 h 2599249"/>
              <a:gd name="connsiteX4" fmla="*/ 1470660 w 6591300"/>
              <a:gd name="connsiteY4" fmla="*/ 2049657 h 2599249"/>
              <a:gd name="connsiteX5" fmla="*/ 1562100 w 6591300"/>
              <a:gd name="connsiteY5" fmla="*/ 2104902 h 2599249"/>
              <a:gd name="connsiteX6" fmla="*/ 2532697 w 6591300"/>
              <a:gd name="connsiteY6" fmla="*/ 2077279 h 2599249"/>
              <a:gd name="connsiteX7" fmla="*/ 3231832 w 6591300"/>
              <a:gd name="connsiteY7" fmla="*/ 1603887 h 2599249"/>
              <a:gd name="connsiteX8" fmla="*/ 3635692 w 6591300"/>
              <a:gd name="connsiteY8" fmla="*/ 1582932 h 2599249"/>
              <a:gd name="connsiteX9" fmla="*/ 3956685 w 6591300"/>
              <a:gd name="connsiteY9" fmla="*/ 1755334 h 2599249"/>
              <a:gd name="connsiteX10" fmla="*/ 4855845 w 6591300"/>
              <a:gd name="connsiteY10" fmla="*/ 1448629 h 2599249"/>
              <a:gd name="connsiteX11" fmla="*/ 5099685 w 6591300"/>
              <a:gd name="connsiteY11" fmla="*/ 727587 h 2599249"/>
              <a:gd name="connsiteX12" fmla="*/ 6027420 w 6591300"/>
              <a:gd name="connsiteY12" fmla="*/ 62742 h 2599249"/>
              <a:gd name="connsiteX13" fmla="*/ 6027420 w 6591300"/>
              <a:gd name="connsiteY13" fmla="*/ 62742 h 2599249"/>
              <a:gd name="connsiteX14" fmla="*/ 6591300 w 6591300"/>
              <a:gd name="connsiteY14" fmla="*/ 1480062 h 2599249"/>
              <a:gd name="connsiteX0" fmla="*/ 0 w 6591300"/>
              <a:gd name="connsiteY0" fmla="*/ 2598297 h 2599249"/>
              <a:gd name="connsiteX1" fmla="*/ 0 w 6591300"/>
              <a:gd name="connsiteY1" fmla="*/ 2599249 h 2599249"/>
              <a:gd name="connsiteX2" fmla="*/ 874395 w 6591300"/>
              <a:gd name="connsiteY2" fmla="*/ 2055372 h 2599249"/>
              <a:gd name="connsiteX3" fmla="*/ 1470660 w 6591300"/>
              <a:gd name="connsiteY3" fmla="*/ 2049657 h 2599249"/>
              <a:gd name="connsiteX4" fmla="*/ 1562100 w 6591300"/>
              <a:gd name="connsiteY4" fmla="*/ 2104902 h 2599249"/>
              <a:gd name="connsiteX5" fmla="*/ 2532697 w 6591300"/>
              <a:gd name="connsiteY5" fmla="*/ 2077279 h 2599249"/>
              <a:gd name="connsiteX6" fmla="*/ 3231832 w 6591300"/>
              <a:gd name="connsiteY6" fmla="*/ 1603887 h 2599249"/>
              <a:gd name="connsiteX7" fmla="*/ 3635692 w 6591300"/>
              <a:gd name="connsiteY7" fmla="*/ 1582932 h 2599249"/>
              <a:gd name="connsiteX8" fmla="*/ 3956685 w 6591300"/>
              <a:gd name="connsiteY8" fmla="*/ 1755334 h 2599249"/>
              <a:gd name="connsiteX9" fmla="*/ 4855845 w 6591300"/>
              <a:gd name="connsiteY9" fmla="*/ 1448629 h 2599249"/>
              <a:gd name="connsiteX10" fmla="*/ 5099685 w 6591300"/>
              <a:gd name="connsiteY10" fmla="*/ 727587 h 2599249"/>
              <a:gd name="connsiteX11" fmla="*/ 6027420 w 6591300"/>
              <a:gd name="connsiteY11" fmla="*/ 62742 h 2599249"/>
              <a:gd name="connsiteX12" fmla="*/ 6027420 w 6591300"/>
              <a:gd name="connsiteY12" fmla="*/ 62742 h 2599249"/>
              <a:gd name="connsiteX13" fmla="*/ 6591300 w 6591300"/>
              <a:gd name="connsiteY13" fmla="*/ 1480062 h 2599249"/>
              <a:gd name="connsiteX0" fmla="*/ 0 w 6027420"/>
              <a:gd name="connsiteY0" fmla="*/ 2598297 h 2599249"/>
              <a:gd name="connsiteX1" fmla="*/ 0 w 6027420"/>
              <a:gd name="connsiteY1" fmla="*/ 2599249 h 2599249"/>
              <a:gd name="connsiteX2" fmla="*/ 874395 w 6027420"/>
              <a:gd name="connsiteY2" fmla="*/ 2055372 h 2599249"/>
              <a:gd name="connsiteX3" fmla="*/ 1470660 w 6027420"/>
              <a:gd name="connsiteY3" fmla="*/ 2049657 h 2599249"/>
              <a:gd name="connsiteX4" fmla="*/ 1562100 w 6027420"/>
              <a:gd name="connsiteY4" fmla="*/ 2104902 h 2599249"/>
              <a:gd name="connsiteX5" fmla="*/ 2532697 w 6027420"/>
              <a:gd name="connsiteY5" fmla="*/ 2077279 h 2599249"/>
              <a:gd name="connsiteX6" fmla="*/ 3231832 w 6027420"/>
              <a:gd name="connsiteY6" fmla="*/ 1603887 h 2599249"/>
              <a:gd name="connsiteX7" fmla="*/ 3635692 w 6027420"/>
              <a:gd name="connsiteY7" fmla="*/ 1582932 h 2599249"/>
              <a:gd name="connsiteX8" fmla="*/ 3956685 w 6027420"/>
              <a:gd name="connsiteY8" fmla="*/ 1755334 h 2599249"/>
              <a:gd name="connsiteX9" fmla="*/ 4855845 w 6027420"/>
              <a:gd name="connsiteY9" fmla="*/ 1448629 h 2599249"/>
              <a:gd name="connsiteX10" fmla="*/ 5099685 w 6027420"/>
              <a:gd name="connsiteY10" fmla="*/ 727587 h 2599249"/>
              <a:gd name="connsiteX11" fmla="*/ 6027420 w 6027420"/>
              <a:gd name="connsiteY11" fmla="*/ 62742 h 2599249"/>
              <a:gd name="connsiteX12" fmla="*/ 6027420 w 6027420"/>
              <a:gd name="connsiteY12" fmla="*/ 62742 h 259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27420" h="2599249">
                <a:moveTo>
                  <a:pt x="0" y="2598297"/>
                </a:moveTo>
                <a:lnTo>
                  <a:pt x="0" y="2599249"/>
                </a:lnTo>
                <a:lnTo>
                  <a:pt x="874395" y="2055372"/>
                </a:lnTo>
                <a:cubicBezTo>
                  <a:pt x="1056322" y="1942024"/>
                  <a:pt x="1286827" y="1940119"/>
                  <a:pt x="1470660" y="2049657"/>
                </a:cubicBezTo>
                <a:lnTo>
                  <a:pt x="1562100" y="2104902"/>
                </a:lnTo>
                <a:cubicBezTo>
                  <a:pt x="1863090" y="2284924"/>
                  <a:pt x="2241232" y="2273494"/>
                  <a:pt x="2532697" y="2077279"/>
                </a:cubicBezTo>
                <a:lnTo>
                  <a:pt x="3231832" y="1603887"/>
                </a:lnTo>
                <a:cubicBezTo>
                  <a:pt x="3351847" y="1521972"/>
                  <a:pt x="3508057" y="1514352"/>
                  <a:pt x="3635692" y="1582932"/>
                </a:cubicBezTo>
                <a:lnTo>
                  <a:pt x="3956685" y="1755334"/>
                </a:lnTo>
                <a:cubicBezTo>
                  <a:pt x="4288155" y="1933452"/>
                  <a:pt x="4701540" y="1792482"/>
                  <a:pt x="4855845" y="1448629"/>
                </a:cubicBezTo>
                <a:lnTo>
                  <a:pt x="5099685" y="727587"/>
                </a:lnTo>
                <a:cubicBezTo>
                  <a:pt x="5228273" y="156087"/>
                  <a:pt x="5863590" y="-137283"/>
                  <a:pt x="6027420" y="62742"/>
                </a:cubicBezTo>
                <a:lnTo>
                  <a:pt x="6027420" y="62742"/>
                </a:lnTo>
              </a:path>
            </a:pathLst>
          </a:custGeom>
          <a:noFill/>
          <a:ln w="9525" cap="flat">
            <a:solidFill>
              <a:schemeClr val="bg1"/>
            </a:solidFill>
            <a:prstDash val="dash"/>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sp>
        <p:nvSpPr>
          <p:cNvPr id="15" name="Name">
            <a:extLst>
              <a:ext uri="{FF2B5EF4-FFF2-40B4-BE49-F238E27FC236}">
                <a16:creationId xmlns="" xmlns:a16="http://schemas.microsoft.com/office/drawing/2014/main" id="{B8C48821-0D90-416C-873E-50587E8A0C8E}"/>
              </a:ext>
            </a:extLst>
          </p:cNvPr>
          <p:cNvSpPr>
            <a:spLocks noGrp="1"/>
          </p:cNvSpPr>
          <p:nvPr>
            <p:ph type="body" sz="quarter" idx="11" hasCustomPrompt="1"/>
          </p:nvPr>
        </p:nvSpPr>
        <p:spPr>
          <a:xfrm>
            <a:off x="794861" y="4741677"/>
            <a:ext cx="3756943" cy="252000"/>
          </a:xfrm>
        </p:spPr>
        <p:txBody>
          <a:bodyPr anchor="ctr"/>
          <a:lstStyle>
            <a:lvl1pPr marL="0" indent="0">
              <a:buNone/>
              <a:defRPr sz="1600">
                <a:solidFill>
                  <a:schemeClr val="bg1"/>
                </a:solidFill>
                <a:latin typeface="+mn-lt"/>
              </a:defRPr>
            </a:lvl1pPr>
          </a:lstStyle>
          <a:p>
            <a:pPr lvl="0"/>
            <a:r>
              <a:rPr lang="en-US" dirty="0" smtClean="0"/>
              <a:t>Robert Zeelie</a:t>
            </a:r>
            <a:endParaRPr lang="en-US" dirty="0"/>
          </a:p>
        </p:txBody>
      </p:sp>
      <p:sp>
        <p:nvSpPr>
          <p:cNvPr id="16" name="Email">
            <a:extLst>
              <a:ext uri="{FF2B5EF4-FFF2-40B4-BE49-F238E27FC236}">
                <a16:creationId xmlns="" xmlns:a16="http://schemas.microsoft.com/office/drawing/2014/main" id="{42450180-8D19-405E-97F0-2A309B58D01C}"/>
              </a:ext>
            </a:extLst>
          </p:cNvPr>
          <p:cNvSpPr>
            <a:spLocks noGrp="1"/>
          </p:cNvSpPr>
          <p:nvPr>
            <p:ph type="body" sz="quarter" idx="12" hasCustomPrompt="1"/>
          </p:nvPr>
        </p:nvSpPr>
        <p:spPr>
          <a:xfrm>
            <a:off x="1088990" y="5147137"/>
            <a:ext cx="3462814" cy="252000"/>
          </a:xfrm>
        </p:spPr>
        <p:txBody>
          <a:bodyPr anchor="ctr"/>
          <a:lstStyle>
            <a:lvl1pPr marL="0" indent="0">
              <a:buNone/>
              <a:defRPr sz="1200">
                <a:solidFill>
                  <a:schemeClr val="bg1"/>
                </a:solidFill>
                <a:latin typeface="+mn-lt"/>
              </a:defRPr>
            </a:lvl1pPr>
          </a:lstStyle>
          <a:p>
            <a:pPr lvl="0"/>
            <a:r>
              <a:rPr lang="en-US" dirty="0" smtClean="0"/>
              <a:t>robertbots@gmail.com</a:t>
            </a:r>
            <a:endParaRPr lang="en-US" dirty="0"/>
          </a:p>
        </p:txBody>
      </p:sp>
      <p:sp>
        <p:nvSpPr>
          <p:cNvPr id="19" name="Rectangle 18">
            <a:extLst>
              <a:ext uri="{FF2B5EF4-FFF2-40B4-BE49-F238E27FC236}">
                <a16:creationId xmlns="" xmlns:a16="http://schemas.microsoft.com/office/drawing/2014/main" id="{C837F23B-0C4D-4D27-BF83-0B10D1CFFDCD}"/>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 xmlns:a16="http://schemas.microsoft.com/office/drawing/2014/main" id="{E1A38929-6316-4332-83F8-9E95386C7C42}"/>
              </a:ext>
            </a:extLst>
          </p:cNvPr>
          <p:cNvSpPr/>
          <p:nvPr userDrawn="1"/>
        </p:nvSpPr>
        <p:spPr>
          <a:xfrm flipV="1">
            <a:off x="-9856" y="6606000"/>
            <a:ext cx="12201856" cy="252000"/>
          </a:xfrm>
          <a:prstGeom prst="rect">
            <a:avLst/>
          </a:prstGeom>
          <a:gradFill>
            <a:gsLst>
              <a:gs pos="0">
                <a:srgbClr val="FF1801"/>
              </a:gs>
              <a:gs pos="37000">
                <a:schemeClr val="accent4">
                  <a:lumMod val="75000"/>
                </a:schemeClr>
              </a:gs>
              <a:gs pos="100000">
                <a:srgbClr val="5B0519"/>
              </a:gs>
              <a:gs pos="68000">
                <a:schemeClr val="accent4">
                  <a:lumMod val="5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Tree>
    <p:extLst>
      <p:ext uri="{BB962C8B-B14F-4D97-AF65-F5344CB8AC3E}">
        <p14:creationId xmlns:p14="http://schemas.microsoft.com/office/powerpoint/2010/main" val="327747279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C5921DB-2DD6-4869-9104-BE40FBBCCE31}"/>
              </a:ext>
            </a:extLst>
          </p:cNvPr>
          <p:cNvSpPr>
            <a:spLocks noGrp="1"/>
          </p:cNvSpPr>
          <p:nvPr>
            <p:ph type="title"/>
          </p:nvPr>
        </p:nvSpPr>
        <p:spPr/>
        <p:txBody>
          <a:bodyPr/>
          <a:lstStyle/>
          <a:p>
            <a:r>
              <a:rPr lang="en-US" noProof="0" smtClean="0"/>
              <a:t>Click to edit Master title style</a:t>
            </a:r>
            <a:endParaRPr lang="en-US" noProof="0"/>
          </a:p>
        </p:txBody>
      </p:sp>
      <p:sp>
        <p:nvSpPr>
          <p:cNvPr id="10" name="Subtitle">
            <a:extLst>
              <a:ext uri="{FF2B5EF4-FFF2-40B4-BE49-F238E27FC236}">
                <a16:creationId xmlns="" xmlns:a16="http://schemas.microsoft.com/office/drawing/2014/main" id="{1CC9B96F-1A0A-4B16-BDF7-48B289CD533E}"/>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Content Placeholder 2">
            <a:extLst>
              <a:ext uri="{FF2B5EF4-FFF2-40B4-BE49-F238E27FC236}">
                <a16:creationId xmlns="" xmlns:a16="http://schemas.microsoft.com/office/drawing/2014/main" id="{D69A7081-42C5-4F4E-8A26-E7788CCF4FE5}"/>
              </a:ext>
            </a:extLst>
          </p:cNvPr>
          <p:cNvSpPr>
            <a:spLocks noGrp="1"/>
          </p:cNvSpPr>
          <p:nvPr>
            <p:ph idx="1"/>
          </p:nvPr>
        </p:nvSpPr>
        <p:spPr>
          <a:xfrm>
            <a:off x="360000" y="1620000"/>
            <a:ext cx="11473200" cy="4500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Footer Placeholder 3">
            <a:extLst>
              <a:ext uri="{FF2B5EF4-FFF2-40B4-BE49-F238E27FC236}">
                <a16:creationId xmlns="" xmlns:a16="http://schemas.microsoft.com/office/drawing/2014/main" id="{9038FCAA-94B1-47BD-AD46-123D3404BBB2}"/>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 xmlns:a16="http://schemas.microsoft.com/office/drawing/2014/main" id="{81A11CEA-C130-40E5-A858-8D4FE6E58641}"/>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70877221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BE99CE02-8616-40B2-85FF-B06E192752AB}"/>
              </a:ext>
            </a:extLst>
          </p:cNvPr>
          <p:cNvSpPr/>
          <p:nvPr userDrawn="1"/>
        </p:nvSpPr>
        <p:spPr>
          <a:xfrm>
            <a:off x="-9856" y="6678000"/>
            <a:ext cx="9405316" cy="144000"/>
          </a:xfrm>
          <a:prstGeom prst="rect">
            <a:avLst/>
          </a:prstGeom>
          <a:gradFill>
            <a:gsLst>
              <a:gs pos="0">
                <a:schemeClr val="accent4">
                  <a:lumMod val="50000"/>
                </a:schemeClr>
              </a:gs>
              <a:gs pos="76500">
                <a:srgbClr val="2F030D"/>
              </a:gs>
              <a:gs pos="53000">
                <a:srgbClr val="3B0310"/>
              </a:gs>
              <a:gs pos="33000">
                <a:srgbClr val="5B0519"/>
              </a:gs>
              <a:gs pos="100000">
                <a:srgbClr val="00000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 xmlns:a16="http://schemas.microsoft.com/office/drawing/2014/main" id="{FE3DF8E0-6324-45B7-8B0A-24383EF1B915}"/>
              </a:ext>
            </a:extLst>
          </p:cNvPr>
          <p:cNvSpPr/>
          <p:nvPr userDrawn="1"/>
        </p:nvSpPr>
        <p:spPr>
          <a:xfrm>
            <a:off x="7804351" y="6678000"/>
            <a:ext cx="3789833" cy="144000"/>
          </a:xfrm>
          <a:prstGeom prst="rect">
            <a:avLst/>
          </a:prstGeom>
          <a:gradFill>
            <a:gsLst>
              <a:gs pos="0">
                <a:srgbClr val="FF0000"/>
              </a:gs>
              <a:gs pos="47000">
                <a:schemeClr val="accent4">
                  <a:lumMod val="75000"/>
                </a:schemeClr>
              </a:gs>
              <a:gs pos="100000">
                <a:schemeClr val="accent4">
                  <a:lumMod val="5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r>
              <a:rPr lang="en-US" sz="1000" b="1" noProof="1" smtClean="0">
                <a:latin typeface="+mn-lt"/>
              </a:rPr>
              <a:t>Robert</a:t>
            </a:r>
            <a:r>
              <a:rPr lang="en-US" sz="1000" b="1" baseline="0" noProof="1" smtClean="0">
                <a:latin typeface="+mn-lt"/>
              </a:rPr>
              <a:t> Zeelie	-    F1-Predict Software Project	</a:t>
            </a:r>
            <a:endParaRPr lang="en-US" sz="1000" b="1" noProof="1">
              <a:latin typeface="+mn-lt"/>
            </a:endParaRPr>
          </a:p>
        </p:txBody>
      </p:sp>
      <p:sp>
        <p:nvSpPr>
          <p:cNvPr id="11" name="Rectangle 10">
            <a:extLst>
              <a:ext uri="{FF2B5EF4-FFF2-40B4-BE49-F238E27FC236}">
                <a16:creationId xmlns="" xmlns:a16="http://schemas.microsoft.com/office/drawing/2014/main" id="{1A9E718F-2F10-41F1-8E9F-18DD53EF065F}"/>
              </a:ext>
            </a:extLst>
          </p:cNvPr>
          <p:cNvSpPr/>
          <p:nvPr userDrawn="1"/>
        </p:nvSpPr>
        <p:spPr>
          <a:xfrm>
            <a:off x="-9856" y="6822000"/>
            <a:ext cx="12201856" cy="36000"/>
          </a:xfrm>
          <a:prstGeom prst="rect">
            <a:avLst/>
          </a:prstGeom>
          <a:gradFill>
            <a:gsLst>
              <a:gs pos="0">
                <a:srgbClr val="FF1801"/>
              </a:gs>
              <a:gs pos="37000">
                <a:srgbClr val="C00000"/>
              </a:gs>
              <a:gs pos="100000">
                <a:srgbClr val="3B0310"/>
              </a:gs>
              <a:gs pos="68000">
                <a:srgbClr val="5B0519"/>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 xmlns:a16="http://schemas.microsoft.com/office/drawing/2014/main" id="{331581A5-A75E-41FB-A68A-70BA1AB54B28}"/>
              </a:ext>
            </a:extLst>
          </p:cNvPr>
          <p:cNvSpPr>
            <a:spLocks noGrp="1"/>
          </p:cNvSpPr>
          <p:nvPr>
            <p:ph type="title"/>
          </p:nvPr>
        </p:nvSpPr>
        <p:spPr>
          <a:xfrm>
            <a:off x="360000" y="360000"/>
            <a:ext cx="11473200" cy="540000"/>
          </a:xfrm>
          <a:prstGeom prst="rect">
            <a:avLst/>
          </a:prstGeom>
        </p:spPr>
        <p:txBody>
          <a:bodyPr vert="horz" lIns="0" tIns="0" rIns="0" bIns="0" rtlCol="0" anchor="t">
            <a:noAutofit/>
          </a:bodyPr>
          <a:lstStyle/>
          <a:p>
            <a:r>
              <a:rPr lang="en-US" smtClean="0"/>
              <a:t>Click to edit Master title style</a:t>
            </a:r>
            <a:endParaRPr lang="en-US" dirty="0"/>
          </a:p>
        </p:txBody>
      </p:sp>
      <p:sp>
        <p:nvSpPr>
          <p:cNvPr id="3" name="Text Placeholder 2">
            <a:extLst>
              <a:ext uri="{FF2B5EF4-FFF2-40B4-BE49-F238E27FC236}">
                <a16:creationId xmlns="" xmlns:a16="http://schemas.microsoft.com/office/drawing/2014/main" id="{06BA9B02-6E3D-4037-BE18-E02B786633E9}"/>
              </a:ext>
            </a:extLst>
          </p:cNvPr>
          <p:cNvSpPr>
            <a:spLocks noGrp="1"/>
          </p:cNvSpPr>
          <p:nvPr>
            <p:ph type="body" idx="1"/>
          </p:nvPr>
        </p:nvSpPr>
        <p:spPr>
          <a:xfrm>
            <a:off x="354472" y="171429"/>
            <a:ext cx="11473200" cy="4860000"/>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a:extLst>
              <a:ext uri="{FF2B5EF4-FFF2-40B4-BE49-F238E27FC236}">
                <a16:creationId xmlns="" xmlns:a16="http://schemas.microsoft.com/office/drawing/2014/main" id="{BA954C2B-6B0B-4286-BFA4-F6131386B0E3}"/>
              </a:ext>
            </a:extLst>
          </p:cNvPr>
          <p:cNvSpPr>
            <a:spLocks noGrp="1"/>
          </p:cNvSpPr>
          <p:nvPr>
            <p:ph type="ftr" sz="quarter" idx="3"/>
          </p:nvPr>
        </p:nvSpPr>
        <p:spPr>
          <a:xfrm>
            <a:off x="360000" y="6483329"/>
            <a:ext cx="2378438" cy="187367"/>
          </a:xfrm>
          <a:prstGeom prst="rect">
            <a:avLst/>
          </a:prstGeom>
          <a:gradFill>
            <a:gsLst>
              <a:gs pos="82000">
                <a:schemeClr val="bg1">
                  <a:lumMod val="95000"/>
                </a:schemeClr>
              </a:gs>
              <a:gs pos="100000">
                <a:schemeClr val="bg1">
                  <a:lumMod val="65000"/>
                </a:schemeClr>
              </a:gs>
            </a:gsLst>
            <a:lin ang="5400000" scaled="0"/>
          </a:gradFill>
        </p:spPr>
        <p:txBody>
          <a:bodyPr vert="horz" lIns="36000" tIns="0" rIns="0" bIns="0" rtlCol="0" anchor="ctr"/>
          <a:lstStyle>
            <a:lvl1pPr algn="l">
              <a:defRPr sz="1200">
                <a:solidFill>
                  <a:schemeClr val="tx1">
                    <a:lumMod val="75000"/>
                    <a:lumOff val="25000"/>
                  </a:schemeClr>
                </a:solidFill>
                <a:latin typeface="+mj-lt"/>
              </a:defRPr>
            </a:lvl1pPr>
          </a:lstStyle>
          <a:p>
            <a:r>
              <a:rPr lang="en-US"/>
              <a:t>Add a footer</a:t>
            </a:r>
            <a:endParaRPr lang="en-US" dirty="0"/>
          </a:p>
        </p:txBody>
      </p:sp>
      <p:sp>
        <p:nvSpPr>
          <p:cNvPr id="6" name="Slide Number Placeholder 5">
            <a:extLst>
              <a:ext uri="{FF2B5EF4-FFF2-40B4-BE49-F238E27FC236}">
                <a16:creationId xmlns="" xmlns:a16="http://schemas.microsoft.com/office/drawing/2014/main" id="{D245D258-5720-4517-B8DE-EB5AA5C4FAE1}"/>
              </a:ext>
            </a:extLst>
          </p:cNvPr>
          <p:cNvSpPr>
            <a:spLocks noGrp="1"/>
          </p:cNvSpPr>
          <p:nvPr>
            <p:ph type="sldNum" sz="quarter" idx="4"/>
          </p:nvPr>
        </p:nvSpPr>
        <p:spPr>
          <a:xfrm>
            <a:off x="11594400" y="6678000"/>
            <a:ext cx="597600" cy="144000"/>
          </a:xfrm>
          <a:prstGeom prst="rect">
            <a:avLst/>
          </a:prstGeom>
          <a:gradFill>
            <a:gsLst>
              <a:gs pos="0">
                <a:schemeClr val="accent4">
                  <a:lumMod val="50000"/>
                </a:schemeClr>
              </a:gs>
              <a:gs pos="47000">
                <a:schemeClr val="accent4">
                  <a:lumMod val="75000"/>
                </a:schemeClr>
              </a:gs>
              <a:gs pos="100000">
                <a:srgbClr val="FF0000"/>
              </a:gs>
            </a:gsLst>
            <a:lin ang="10800000" scaled="0"/>
          </a:gradFill>
        </p:spPr>
        <p:txBody>
          <a:bodyPr vert="horz" lIns="0" tIns="0" rIns="72000" bIns="0" rtlCol="0" anchor="ctr"/>
          <a:lstStyle>
            <a:lvl1pPr algn="r">
              <a:defRPr sz="1200" b="1">
                <a:solidFill>
                  <a:schemeClr val="bg1"/>
                </a:solidFill>
                <a:latin typeface="+mj-lt"/>
              </a:defRPr>
            </a:lvl1pPr>
          </a:lstStyle>
          <a:p>
            <a:fld id="{058DB212-BFA2-403F-85EF-DFD3FF6D973A}" type="slidenum">
              <a:rPr lang="en-US" smtClean="0"/>
              <a:pPr/>
              <a:t>‹#›</a:t>
            </a:fld>
            <a:endParaRPr lang="en-US" dirty="0"/>
          </a:p>
        </p:txBody>
      </p:sp>
      <p:pic>
        <p:nvPicPr>
          <p:cNvPr id="10" name="Picture 9"/>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0906399" y="25783"/>
            <a:ext cx="932329" cy="524435"/>
          </a:xfrm>
          <a:prstGeom prst="rect">
            <a:avLst/>
          </a:prstGeom>
        </p:spPr>
      </p:pic>
    </p:spTree>
    <p:extLst>
      <p:ext uri="{BB962C8B-B14F-4D97-AF65-F5344CB8AC3E}">
        <p14:creationId xmlns:p14="http://schemas.microsoft.com/office/powerpoint/2010/main" val="3117711249"/>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8" r:id="rId3"/>
    <p:sldLayoutId id="2147483663" r:id="rId4"/>
    <p:sldLayoutId id="2147483656" r:id="rId5"/>
    <p:sldLayoutId id="2147483660" r:id="rId6"/>
    <p:sldLayoutId id="2147483661" r:id="rId7"/>
    <p:sldLayoutId id="2147483664" r:id="rId8"/>
    <p:sldLayoutId id="2147483650" r:id="rId9"/>
    <p:sldLayoutId id="2147483652" r:id="rId10"/>
    <p:sldLayoutId id="2147483654" r:id="rId11"/>
    <p:sldLayoutId id="2147483655" r:id="rId12"/>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3525" indent="-263525"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j-lt"/>
          <a:ea typeface="+mn-ea"/>
          <a:cs typeface="+mn-cs"/>
        </a:defRPr>
      </a:lvl1pPr>
      <a:lvl2pPr marL="536575" indent="-27305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j-lt"/>
          <a:ea typeface="+mn-ea"/>
          <a:cs typeface="+mn-cs"/>
        </a:defRPr>
      </a:lvl2pPr>
      <a:lvl3pPr marL="811213" indent="-274638"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3pPr>
      <a:lvl4pPr marL="1074738" indent="-263525"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4pPr>
      <a:lvl5pPr marL="1347788" indent="-27305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Quadrob/F1-Prediction" TargetMode="Externa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6.png"/><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2022_Bahrain_Grand_Prix" TargetMode="External"/><Relationship Id="rId2" Type="http://schemas.openxmlformats.org/officeDocument/2006/relationships/hyperlink" Target="https://ergast.com/mrd/" TargetMode="Externa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hyperlink" Target="https://xgboost.readthedocs.io/en/stable/tutorials/model.html" TargetMode="Externa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D65A836F-346F-4099-BC7B-0D8F3B27F395}"/>
              </a:ext>
            </a:extLst>
          </p:cNvPr>
          <p:cNvSpPr>
            <a:spLocks noGrp="1"/>
          </p:cNvSpPr>
          <p:nvPr>
            <p:ph type="ctrTitle"/>
          </p:nvPr>
        </p:nvSpPr>
        <p:spPr>
          <a:xfrm>
            <a:off x="8076255" y="967348"/>
            <a:ext cx="3759807" cy="1547813"/>
          </a:xfrm>
        </p:spPr>
        <p:txBody>
          <a:bodyPr/>
          <a:lstStyle/>
          <a:p>
            <a:pPr algn="ctr">
              <a:lnSpc>
                <a:spcPct val="100000"/>
              </a:lnSpc>
            </a:pPr>
            <a:r>
              <a:rPr lang="en-US" sz="5400" b="1" dirty="0" smtClean="0"/>
              <a:t>F1-Predict Software Project</a:t>
            </a:r>
            <a:endParaRPr lang="en-US" sz="5400" b="1" dirty="0"/>
          </a:p>
        </p:txBody>
      </p:sp>
      <p:sp>
        <p:nvSpPr>
          <p:cNvPr id="5" name="Subtitle 4">
            <a:extLst>
              <a:ext uri="{FF2B5EF4-FFF2-40B4-BE49-F238E27FC236}">
                <a16:creationId xmlns="" xmlns:a16="http://schemas.microsoft.com/office/drawing/2014/main" id="{1FF39718-6251-4A5A-AAC7-767229317836}"/>
              </a:ext>
            </a:extLst>
          </p:cNvPr>
          <p:cNvSpPr>
            <a:spLocks noGrp="1"/>
          </p:cNvSpPr>
          <p:nvPr>
            <p:ph type="subTitle" idx="1"/>
          </p:nvPr>
        </p:nvSpPr>
        <p:spPr>
          <a:xfrm>
            <a:off x="8076255" y="2825207"/>
            <a:ext cx="3756943" cy="722312"/>
          </a:xfrm>
        </p:spPr>
        <p:txBody>
          <a:bodyPr/>
          <a:lstStyle/>
          <a:p>
            <a:pPr algn="ctr"/>
            <a:r>
              <a:rPr lang="en-US" sz="2000" dirty="0" smtClean="0"/>
              <a:t>I am </a:t>
            </a:r>
            <a:r>
              <a:rPr lang="en-ZA" sz="2000" dirty="0" smtClean="0"/>
              <a:t>excited to present this brief</a:t>
            </a:r>
            <a:r>
              <a:rPr lang="en-US" sz="2000" dirty="0" smtClean="0"/>
              <a:t> </a:t>
            </a:r>
            <a:r>
              <a:rPr lang="en-ZA" sz="2000" dirty="0" smtClean="0"/>
              <a:t>summary of my software project which will be submitted along with my project report</a:t>
            </a:r>
            <a:endParaRPr lang="en-ZA" sz="2000" noProof="1"/>
          </a:p>
        </p:txBody>
      </p:sp>
      <p:pic>
        <p:nvPicPr>
          <p:cNvPr id="9" name="Picture Placeholder 8">
            <a:extLst>
              <a:ext uri="{FF2B5EF4-FFF2-40B4-BE49-F238E27FC236}">
                <a16:creationId xmlns="" xmlns:a16="http://schemas.microsoft.com/office/drawing/2014/main" id="{02EAB7FB-AEBA-41BC-B1D7-A4B080684C8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11284" y="1140364"/>
            <a:ext cx="7815636" cy="4396295"/>
          </a:xfrm>
        </p:spPr>
      </p:pic>
    </p:spTree>
    <p:extLst>
      <p:ext uri="{BB962C8B-B14F-4D97-AF65-F5344CB8AC3E}">
        <p14:creationId xmlns:p14="http://schemas.microsoft.com/office/powerpoint/2010/main" val="47351924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a:t>Deliverables</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11473200" cy="6039348"/>
          </a:xfrm>
        </p:spPr>
        <p:txBody>
          <a:bodyPr numCol="1"/>
          <a:lstStyle/>
          <a:p>
            <a:pPr>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Learning Outcomes</a:t>
            </a:r>
            <a:endParaRPr lang="en-ZA" b="1"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From this project, I will bring together the knowledge and skills developed </a:t>
            </a:r>
            <a:r>
              <a:rPr lang="en-GB" dirty="0" smtClean="0">
                <a:latin typeface="Times New Roman" panose="02020603050405020304" pitchFamily="18" charset="0"/>
                <a:cs typeface="Times New Roman" panose="02020603050405020304" pitchFamily="18" charset="0"/>
              </a:rPr>
              <a:t>throughout the </a:t>
            </a:r>
            <a:r>
              <a:rPr lang="en-GB" dirty="0">
                <a:latin typeface="Times New Roman" panose="02020603050405020304" pitchFamily="18" charset="0"/>
                <a:cs typeface="Times New Roman" panose="02020603050405020304" pitchFamily="18" charset="0"/>
              </a:rPr>
              <a:t>degree programme in a bid to improve my weaknesses and also understand my strengths. </a:t>
            </a:r>
            <a:endParaRPr lang="en-GB"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GB" dirty="0" smtClean="0">
                <a:latin typeface="Times New Roman" panose="02020603050405020304" pitchFamily="18" charset="0"/>
                <a:cs typeface="Times New Roman" panose="02020603050405020304" pitchFamily="18" charset="0"/>
              </a:rPr>
              <a:t>I </a:t>
            </a:r>
            <a:r>
              <a:rPr lang="en-GB" dirty="0">
                <a:latin typeface="Times New Roman" panose="02020603050405020304" pitchFamily="18" charset="0"/>
                <a:cs typeface="Times New Roman" panose="02020603050405020304" pitchFamily="18" charset="0"/>
              </a:rPr>
              <a:t>also hope to develop technical expertise in computer science topics and gather experience in software development that will be essential to furthering my career. </a:t>
            </a:r>
            <a:endParaRPr lang="en-GB"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GB" dirty="0" smtClean="0">
                <a:latin typeface="Times New Roman" panose="02020603050405020304" pitchFamily="18" charset="0"/>
                <a:cs typeface="Times New Roman" panose="02020603050405020304" pitchFamily="18" charset="0"/>
              </a:rPr>
              <a:t>In </a:t>
            </a:r>
            <a:r>
              <a:rPr lang="en-GB" dirty="0">
                <a:latin typeface="Times New Roman" panose="02020603050405020304" pitchFamily="18" charset="0"/>
                <a:cs typeface="Times New Roman" panose="02020603050405020304" pitchFamily="18" charset="0"/>
              </a:rPr>
              <a:t>addition, this project should give me practical experience in applying methodologies, skills, and tools learnt as well as a better understanding of project management and the milestones associated with a software project</a:t>
            </a:r>
            <a:r>
              <a:rPr lang="en-GB" dirty="0" smtClean="0">
                <a:latin typeface="Times New Roman" panose="02020603050405020304" pitchFamily="18" charset="0"/>
                <a:cs typeface="Times New Roman" panose="02020603050405020304" pitchFamily="18" charset="0"/>
              </a:rPr>
              <a:t>.</a:t>
            </a:r>
            <a:endParaRPr lang="en-ZA"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b="1"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Project Documentation</a:t>
            </a:r>
          </a:p>
          <a:p>
            <a:pPr lvl="1">
              <a:buFont typeface="Wingdings" panose="05000000000000000000" pitchFamily="2" charset="2"/>
              <a:buChar char="Ø"/>
            </a:pPr>
            <a:r>
              <a:rPr lang="en-GB" dirty="0" smtClean="0">
                <a:latin typeface="Times New Roman" panose="02020603050405020304" pitchFamily="18" charset="0"/>
                <a:cs typeface="Times New Roman" panose="02020603050405020304" pitchFamily="18" charset="0"/>
              </a:rPr>
              <a:t>README.md</a:t>
            </a:r>
            <a:r>
              <a:rPr lang="en-GB" dirty="0">
                <a:latin typeface="Times New Roman" panose="02020603050405020304" pitchFamily="18" charset="0"/>
                <a:cs typeface="Times New Roman" panose="02020603050405020304" pitchFamily="18" charset="0"/>
              </a:rPr>
              <a:t>: This file can be found in the root directory of this project and summarises aspects of the application</a:t>
            </a:r>
            <a:r>
              <a:rPr lang="en-GB" dirty="0" smtClean="0">
                <a:latin typeface="Times New Roman" panose="02020603050405020304" pitchFamily="18" charset="0"/>
                <a:cs typeface="Times New Roman" panose="02020603050405020304" pitchFamily="18" charset="0"/>
              </a:rPr>
              <a:t>.</a:t>
            </a:r>
          </a:p>
          <a:p>
            <a:pPr lvl="1">
              <a:buFont typeface="Wingdings" panose="05000000000000000000" pitchFamily="2" charset="2"/>
              <a:buChar char="Ø"/>
            </a:pPr>
            <a:r>
              <a:rPr lang="en-GB" dirty="0" smtClean="0">
                <a:latin typeface="Times New Roman" panose="02020603050405020304" pitchFamily="18" charset="0"/>
                <a:cs typeface="Times New Roman" panose="02020603050405020304" pitchFamily="18" charset="0"/>
              </a:rPr>
              <a:t>Project-Presentation.pptx: </a:t>
            </a:r>
            <a:r>
              <a:rPr lang="en-GB" dirty="0">
                <a:latin typeface="Times New Roman" panose="02020603050405020304" pitchFamily="18" charset="0"/>
                <a:cs typeface="Times New Roman" panose="02020603050405020304" pitchFamily="18" charset="0"/>
              </a:rPr>
              <a:t>This file can be found in the root directory of this project and </a:t>
            </a:r>
            <a:r>
              <a:rPr lang="en-GB" dirty="0" smtClean="0">
                <a:latin typeface="Times New Roman" panose="02020603050405020304" pitchFamily="18" charset="0"/>
                <a:cs typeface="Times New Roman" panose="02020603050405020304" pitchFamily="18" charset="0"/>
              </a:rPr>
              <a:t>presents the </a:t>
            </a:r>
            <a:r>
              <a:rPr lang="en-ZA" dirty="0" smtClean="0">
                <a:latin typeface="Times New Roman" panose="02020603050405020304" pitchFamily="18" charset="0"/>
                <a:cs typeface="Times New Roman" panose="02020603050405020304" pitchFamily="18" charset="0"/>
              </a:rPr>
              <a:t>components and steps taken to create this project.</a:t>
            </a:r>
            <a:endParaRPr lang="en-GB"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GB" dirty="0" smtClean="0">
                <a:latin typeface="Times New Roman" panose="02020603050405020304" pitchFamily="18" charset="0"/>
                <a:cs typeface="Times New Roman" panose="02020603050405020304" pitchFamily="18" charset="0"/>
              </a:rPr>
              <a:t>Project-Report.docx: </a:t>
            </a:r>
            <a:r>
              <a:rPr lang="en-GB" dirty="0">
                <a:latin typeface="Times New Roman" panose="02020603050405020304" pitchFamily="18" charset="0"/>
                <a:cs typeface="Times New Roman" panose="02020603050405020304" pitchFamily="18" charset="0"/>
              </a:rPr>
              <a:t>This file can be found in the root directory of this project and </a:t>
            </a:r>
            <a:r>
              <a:rPr lang="en-GB" dirty="0" smtClean="0">
                <a:latin typeface="Times New Roman" panose="02020603050405020304" pitchFamily="18" charset="0"/>
                <a:cs typeface="Times New Roman" panose="02020603050405020304" pitchFamily="18" charset="0"/>
              </a:rPr>
              <a:t>is the full report of this project.</a:t>
            </a:r>
            <a:endParaRPr lang="en-GB"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Improvments.txt: This file can be found in the root directory of this project and contains a list of improvements to be made for the project.</a:t>
            </a:r>
          </a:p>
          <a:p>
            <a:pPr lvl="1">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requirements.txt: This file can be found in the root directory of this project and contains the necessary libraries to run the application.</a:t>
            </a:r>
          </a:p>
          <a:p>
            <a:pPr lvl="1">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User Documentation: This file can be found in the .\Docs\build\html\index.html file and contains very detailed information and instructions about the application. This can also be viewed by executing the Open-F1-Predict-Documentation.bat file in the root directory of this project.</a:t>
            </a:r>
          </a:p>
          <a:p>
            <a:pPr lvl="1">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Repository Link: </a:t>
            </a:r>
            <a:r>
              <a:rPr lang="en-GB" dirty="0">
                <a:latin typeface="Times New Roman" panose="02020603050405020304" pitchFamily="18" charset="0"/>
                <a:cs typeface="Times New Roman" panose="02020603050405020304" pitchFamily="18" charset="0"/>
                <a:hlinkClick r:id="rId2"/>
              </a:rPr>
              <a:t>https://</a:t>
            </a:r>
            <a:r>
              <a:rPr lang="en-GB" dirty="0" smtClean="0">
                <a:latin typeface="Times New Roman" panose="02020603050405020304" pitchFamily="18" charset="0"/>
                <a:cs typeface="Times New Roman" panose="02020603050405020304" pitchFamily="18" charset="0"/>
                <a:hlinkClick r:id="rId2"/>
              </a:rPr>
              <a:t>github.com/Quadrob/F1-Prediction</a:t>
            </a:r>
            <a:endParaRPr lang="en-GB"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GB"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b="1"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b="1"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b="1" dirty="0">
              <a:latin typeface="Times New Roman" panose="02020603050405020304" pitchFamily="18" charset="0"/>
              <a:cs typeface="Times New Roman" panose="02020603050405020304" pitchFamily="18" charset="0"/>
            </a:endParaRPr>
          </a:p>
          <a:p>
            <a:pPr marL="263525" lvl="1" indent="0">
              <a:buNone/>
            </a:pPr>
            <a:endParaRPr lang="en-ZA" b="1" dirty="0" smtClean="0">
              <a:latin typeface="Times New Roman" panose="02020603050405020304" pitchFamily="18" charset="0"/>
              <a:cs typeface="Times New Roman" panose="02020603050405020304" pitchFamily="18" charset="0"/>
            </a:endParaRPr>
          </a:p>
          <a:p>
            <a:pPr marL="263525" lvl="1" indent="0">
              <a:buNone/>
            </a:pPr>
            <a:endParaRPr lang="en-ZA"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sz="1400"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10</a:t>
            </a:fld>
            <a:endParaRPr lang="en-US" dirty="0"/>
          </a:p>
        </p:txBody>
      </p:sp>
    </p:spTree>
    <p:extLst>
      <p:ext uri="{BB962C8B-B14F-4D97-AF65-F5344CB8AC3E}">
        <p14:creationId xmlns:p14="http://schemas.microsoft.com/office/powerpoint/2010/main" val="13829235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Presentation</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9907405" cy="6039348"/>
          </a:xfrm>
        </p:spPr>
        <p:txBody>
          <a:bodyPr numCol="2"/>
          <a:lstStyle/>
          <a:p>
            <a:pPr>
              <a:buFont typeface="Wingdings" panose="05000000000000000000" pitchFamily="2" charset="2"/>
              <a:buChar char="Ø"/>
            </a:pPr>
            <a:r>
              <a:rPr lang="en-ZA" b="1" dirty="0">
                <a:latin typeface="Times New Roman" panose="02020603050405020304" pitchFamily="18" charset="0"/>
                <a:cs typeface="Times New Roman" panose="02020603050405020304" pitchFamily="18" charset="0"/>
              </a:rPr>
              <a:t>Repository Explanation</a:t>
            </a:r>
          </a:p>
          <a:p>
            <a:pPr lvl="1"/>
            <a:r>
              <a:rPr lang="en-ZA" dirty="0" smtClean="0">
                <a:latin typeface="Times New Roman" panose="02020603050405020304" pitchFamily="18" charset="0"/>
                <a:cs typeface="Times New Roman" panose="02020603050405020304" pitchFamily="18" charset="0"/>
              </a:rPr>
              <a:t>Assets: Holds all the assets for the application such as images.</a:t>
            </a:r>
          </a:p>
          <a:p>
            <a:pPr lvl="1"/>
            <a:r>
              <a:rPr lang="en-ZA" dirty="0" err="1" smtClean="0">
                <a:latin typeface="Times New Roman" panose="02020603050405020304" pitchFamily="18" charset="0"/>
                <a:cs typeface="Times New Roman" panose="02020603050405020304" pitchFamily="18" charset="0"/>
              </a:rPr>
              <a:t>DataAnalysisResults</a:t>
            </a:r>
            <a:r>
              <a:rPr lang="en-ZA" dirty="0" smtClean="0">
                <a:latin typeface="Times New Roman" panose="02020603050405020304" pitchFamily="18" charset="0"/>
                <a:cs typeface="Times New Roman" panose="02020603050405020304" pitchFamily="18" charset="0"/>
              </a:rPr>
              <a:t>: Holds all the data analysis python scripts and results.</a:t>
            </a:r>
          </a:p>
          <a:p>
            <a:pPr lvl="1"/>
            <a:r>
              <a:rPr lang="en-ZA" dirty="0" smtClean="0">
                <a:latin typeface="Times New Roman" panose="02020603050405020304" pitchFamily="18" charset="0"/>
                <a:cs typeface="Times New Roman" panose="02020603050405020304" pitchFamily="18" charset="0"/>
              </a:rPr>
              <a:t>DB: Holds the database and all the database related python scripts.</a:t>
            </a:r>
          </a:p>
          <a:p>
            <a:pPr lvl="1"/>
            <a:r>
              <a:rPr lang="en-ZA" dirty="0" smtClean="0">
                <a:latin typeface="Times New Roman" panose="02020603050405020304" pitchFamily="18" charset="0"/>
                <a:cs typeface="Times New Roman" panose="02020603050405020304" pitchFamily="18" charset="0"/>
              </a:rPr>
              <a:t>Docs: Holds all the projects user documentation.</a:t>
            </a:r>
          </a:p>
          <a:p>
            <a:pPr lvl="1"/>
            <a:r>
              <a:rPr lang="en-ZA" dirty="0" smtClean="0">
                <a:latin typeface="Times New Roman" panose="02020603050405020304" pitchFamily="18" charset="0"/>
                <a:cs typeface="Times New Roman" panose="02020603050405020304" pitchFamily="18" charset="0"/>
              </a:rPr>
              <a:t>ML: Holds all the python scripts related to the machine learning models.</a:t>
            </a:r>
          </a:p>
          <a:p>
            <a:pPr lvl="1"/>
            <a:r>
              <a:rPr lang="en-ZA" dirty="0" smtClean="0">
                <a:latin typeface="Times New Roman" panose="02020603050405020304" pitchFamily="18" charset="0"/>
                <a:cs typeface="Times New Roman" panose="02020603050405020304" pitchFamily="18" charset="0"/>
              </a:rPr>
              <a:t>Pages: Holds all the different python pages of the app</a:t>
            </a:r>
          </a:p>
          <a:p>
            <a:pPr lvl="1"/>
            <a:r>
              <a:rPr lang="en-ZA" dirty="0" smtClean="0">
                <a:latin typeface="Times New Roman" panose="02020603050405020304" pitchFamily="18" charset="0"/>
                <a:cs typeface="Times New Roman" panose="02020603050405020304" pitchFamily="18" charset="0"/>
              </a:rPr>
              <a:t>F1Predict.py: The main python script where the application starts up.</a:t>
            </a:r>
          </a:p>
          <a:p>
            <a:pPr lvl="1"/>
            <a:r>
              <a:rPr lang="en-ZA" dirty="0" smtClean="0">
                <a:latin typeface="Times New Roman" panose="02020603050405020304" pitchFamily="18" charset="0"/>
                <a:cs typeface="Times New Roman" panose="02020603050405020304" pitchFamily="18" charset="0"/>
              </a:rPr>
              <a:t>Improvements.txt: Future improvements for the app.</a:t>
            </a:r>
          </a:p>
          <a:p>
            <a:pPr lvl="1"/>
            <a:r>
              <a:rPr lang="en-ZA" dirty="0" smtClean="0">
                <a:latin typeface="Times New Roman" panose="02020603050405020304" pitchFamily="18" charset="0"/>
                <a:cs typeface="Times New Roman" panose="02020603050405020304" pitchFamily="18" charset="0"/>
              </a:rPr>
              <a:t>Open-F1-Predict-Documentation.bat: Open up user documentation with this file.</a:t>
            </a:r>
          </a:p>
          <a:p>
            <a:pPr lvl="1"/>
            <a:r>
              <a:rPr lang="en-ZA" dirty="0" smtClean="0">
                <a:latin typeface="Times New Roman" panose="02020603050405020304" pitchFamily="18" charset="0"/>
                <a:cs typeface="Times New Roman" panose="02020603050405020304" pitchFamily="18" charset="0"/>
              </a:rPr>
              <a:t>Project-Presentation.pptx: Project Presentation.</a:t>
            </a:r>
          </a:p>
          <a:p>
            <a:pPr lvl="1"/>
            <a:r>
              <a:rPr lang="en-ZA" dirty="0" smtClean="0">
                <a:latin typeface="Times New Roman" panose="02020603050405020304" pitchFamily="18" charset="0"/>
                <a:cs typeface="Times New Roman" panose="02020603050405020304" pitchFamily="18" charset="0"/>
              </a:rPr>
              <a:t>Project-Report.docx: Project Report.</a:t>
            </a:r>
          </a:p>
          <a:p>
            <a:pPr lvl="1"/>
            <a:r>
              <a:rPr lang="en-ZA" dirty="0">
                <a:latin typeface="Times New Roman" panose="02020603050405020304" pitchFamily="18" charset="0"/>
                <a:cs typeface="Times New Roman" panose="02020603050405020304" pitchFamily="18" charset="0"/>
              </a:rPr>
              <a:t>r</a:t>
            </a:r>
            <a:r>
              <a:rPr lang="en-ZA" dirty="0" smtClean="0">
                <a:latin typeface="Times New Roman" panose="02020603050405020304" pitchFamily="18" charset="0"/>
                <a:cs typeface="Times New Roman" panose="02020603050405020304" pitchFamily="18" charset="0"/>
              </a:rPr>
              <a:t>equirements.txt: Required python libraries.</a:t>
            </a:r>
          </a:p>
          <a:p>
            <a:pPr lvl="1"/>
            <a:r>
              <a:rPr lang="en-ZA" dirty="0" smtClean="0">
                <a:latin typeface="Times New Roman" panose="02020603050405020304" pitchFamily="18" charset="0"/>
                <a:cs typeface="Times New Roman" panose="02020603050405020304" pitchFamily="18" charset="0"/>
              </a:rPr>
              <a:t>Start-F1-Predict.bat: Start up the application with this file.</a:t>
            </a:r>
          </a:p>
          <a:p>
            <a:pPr lvl="1"/>
            <a:endParaRPr lang="en-ZA" dirty="0">
              <a:latin typeface="Times New Roman" panose="02020603050405020304" pitchFamily="18" charset="0"/>
              <a:cs typeface="Times New Roman" panose="02020603050405020304" pitchFamily="18" charset="0"/>
            </a:endParaRPr>
          </a:p>
          <a:p>
            <a:pPr lvl="1"/>
            <a:endParaRPr lang="en-ZA" dirty="0" smtClean="0">
              <a:latin typeface="Times New Roman" panose="02020603050405020304" pitchFamily="18" charset="0"/>
              <a:cs typeface="Times New Roman" panose="02020603050405020304" pitchFamily="18" charset="0"/>
            </a:endParaRPr>
          </a:p>
          <a:p>
            <a:pPr lvl="1"/>
            <a:endParaRPr lang="en-ZA" dirty="0">
              <a:latin typeface="Times New Roman" panose="02020603050405020304" pitchFamily="18" charset="0"/>
              <a:cs typeface="Times New Roman" panose="02020603050405020304" pitchFamily="18" charset="0"/>
            </a:endParaRPr>
          </a:p>
          <a:p>
            <a:pPr marL="263525" lvl="1" indent="0">
              <a:buNone/>
            </a:pPr>
            <a:endParaRPr lang="en-ZA" b="1" dirty="0" smtClean="0">
              <a:latin typeface="Times New Roman" panose="02020603050405020304" pitchFamily="18" charset="0"/>
              <a:cs typeface="Times New Roman" panose="02020603050405020304" pitchFamily="18" charset="0"/>
            </a:endParaRPr>
          </a:p>
          <a:p>
            <a:pPr marL="263525" lvl="1" indent="0">
              <a:buNone/>
            </a:pPr>
            <a:endParaRPr lang="en-ZA"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sz="1400"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11</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5588" y="583252"/>
            <a:ext cx="6541826" cy="5677006"/>
          </a:xfrm>
          <a:prstGeom prst="rect">
            <a:avLst/>
          </a:prstGeom>
        </p:spPr>
      </p:pic>
    </p:spTree>
    <p:extLst>
      <p:ext uri="{BB962C8B-B14F-4D97-AF65-F5344CB8AC3E}">
        <p14:creationId xmlns:p14="http://schemas.microsoft.com/office/powerpoint/2010/main" val="10495307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Presentation Continuation</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5491351" cy="6039348"/>
          </a:xfrm>
        </p:spPr>
        <p:txBody>
          <a:bodyPr numCol="1"/>
          <a:lstStyle/>
          <a:p>
            <a:pPr>
              <a:buFont typeface="Wingdings" panose="05000000000000000000" pitchFamily="2" charset="2"/>
              <a:buChar char="Ø"/>
            </a:pPr>
            <a:r>
              <a:rPr lang="en-ZA" b="1" dirty="0">
                <a:latin typeface="Times New Roman" panose="02020603050405020304" pitchFamily="18" charset="0"/>
                <a:cs typeface="Times New Roman" panose="02020603050405020304" pitchFamily="18" charset="0"/>
              </a:rPr>
              <a:t>Project </a:t>
            </a:r>
            <a:r>
              <a:rPr lang="en-ZA" b="1" dirty="0" smtClean="0">
                <a:latin typeface="Times New Roman" panose="02020603050405020304" pitchFamily="18" charset="0"/>
                <a:cs typeface="Times New Roman" panose="02020603050405020304" pitchFamily="18" charset="0"/>
              </a:rPr>
              <a:t>Workflow</a:t>
            </a:r>
            <a:endParaRPr lang="en-ZA"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This workflow diagram presents the entire structure of the application and is effective for understanding what the application offers.</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grey object is the </a:t>
            </a:r>
            <a:r>
              <a:rPr lang="en-ZA" dirty="0" err="1" smtClean="0">
                <a:latin typeface="Times New Roman" panose="02020603050405020304" pitchFamily="18" charset="0"/>
                <a:cs typeface="Times New Roman" panose="02020603050405020304" pitchFamily="18" charset="0"/>
              </a:rPr>
              <a:t>startup</a:t>
            </a:r>
            <a:r>
              <a:rPr lang="en-ZA" dirty="0" smtClean="0">
                <a:latin typeface="Times New Roman" panose="02020603050405020304" pitchFamily="18" charset="0"/>
                <a:cs typeface="Times New Roman" panose="02020603050405020304" pitchFamily="18" charset="0"/>
              </a:rPr>
              <a:t> of the application</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blue rectangles represents each menu within the application</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Each peach rectangle represents a single prediction page within the application as well as a brief description of what the propose of the page is.</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Each arrow within the workflow diagram is bi directional </a:t>
            </a:r>
          </a:p>
          <a:p>
            <a:pPr lvl="1">
              <a:buFont typeface="Wingdings" panose="05000000000000000000" pitchFamily="2" charset="2"/>
              <a:buChar char="Ø"/>
            </a:pPr>
            <a:endParaRPr lang="en-ZA"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ZA"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dirty="0">
              <a:latin typeface="Times New Roman" panose="02020603050405020304" pitchFamily="18" charset="0"/>
              <a:cs typeface="Times New Roman" panose="02020603050405020304" pitchFamily="18" charset="0"/>
            </a:endParaRPr>
          </a:p>
          <a:p>
            <a:pPr marL="263525" lvl="1" indent="0">
              <a:buNone/>
            </a:pPr>
            <a:endParaRPr lang="en-ZA" b="1" dirty="0" smtClean="0">
              <a:latin typeface="Times New Roman" panose="02020603050405020304" pitchFamily="18" charset="0"/>
              <a:cs typeface="Times New Roman" panose="02020603050405020304" pitchFamily="18" charset="0"/>
            </a:endParaRPr>
          </a:p>
          <a:p>
            <a:pPr marL="263525" lvl="1" indent="0">
              <a:buNone/>
            </a:pPr>
            <a:endParaRPr lang="en-ZA"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sz="1400"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12</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51351" y="1628135"/>
            <a:ext cx="6139227" cy="3845077"/>
          </a:xfrm>
          <a:prstGeom prst="rect">
            <a:avLst/>
          </a:prstGeom>
        </p:spPr>
      </p:pic>
    </p:spTree>
    <p:extLst>
      <p:ext uri="{BB962C8B-B14F-4D97-AF65-F5344CB8AC3E}">
        <p14:creationId xmlns:p14="http://schemas.microsoft.com/office/powerpoint/2010/main" val="32324943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Presentation Continuation</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8313737" cy="6039348"/>
          </a:xfrm>
        </p:spPr>
        <p:txBody>
          <a:bodyPr numCol="1"/>
          <a:lstStyle/>
          <a:p>
            <a:pPr>
              <a:buFont typeface="Wingdings" panose="05000000000000000000" pitchFamily="2" charset="2"/>
              <a:buChar char="Ø"/>
            </a:pPr>
            <a:r>
              <a:rPr lang="en-ZA" b="1" dirty="0">
                <a:latin typeface="Times New Roman" panose="02020603050405020304" pitchFamily="18" charset="0"/>
                <a:cs typeface="Times New Roman" panose="02020603050405020304" pitchFamily="18" charset="0"/>
              </a:rPr>
              <a:t>Project Walkthrough</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If the necessary libraries and components have been installed successfully then by running </a:t>
            </a:r>
            <a:r>
              <a:rPr lang="en-ZA" dirty="0">
                <a:latin typeface="Times New Roman" panose="02020603050405020304" pitchFamily="18" charset="0"/>
                <a:cs typeface="Times New Roman" panose="02020603050405020304" pitchFamily="18" charset="0"/>
              </a:rPr>
              <a:t>either the </a:t>
            </a:r>
            <a:r>
              <a:rPr lang="en-ZA" dirty="0" smtClean="0">
                <a:latin typeface="Times New Roman" panose="02020603050405020304" pitchFamily="18" charset="0"/>
                <a:cs typeface="Times New Roman" panose="02020603050405020304" pitchFamily="18" charset="0"/>
              </a:rPr>
              <a:t>Open-F1-Predict-Documentation.bat or executing the F1predict.py file you should see this loading screen appear.</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This might take a few minutes to load as it is performing a lot of tasks in the background such as:</a:t>
            </a:r>
          </a:p>
          <a:p>
            <a:pPr lvl="2"/>
            <a:r>
              <a:rPr lang="en-ZA" dirty="0" smtClean="0">
                <a:latin typeface="Times New Roman" panose="02020603050405020304" pitchFamily="18" charset="0"/>
                <a:cs typeface="Times New Roman" panose="02020603050405020304" pitchFamily="18" charset="0"/>
              </a:rPr>
              <a:t>Configuring the environment</a:t>
            </a:r>
          </a:p>
          <a:p>
            <a:pPr lvl="2"/>
            <a:r>
              <a:rPr lang="en-ZA" dirty="0" smtClean="0">
                <a:latin typeface="Times New Roman" panose="02020603050405020304" pitchFamily="18" charset="0"/>
                <a:cs typeface="Times New Roman" panose="02020603050405020304" pitchFamily="18" charset="0"/>
              </a:rPr>
              <a:t>Fetching all the necessary data from the database</a:t>
            </a:r>
          </a:p>
          <a:p>
            <a:pPr lvl="2"/>
            <a:r>
              <a:rPr lang="en-ZA" dirty="0" smtClean="0">
                <a:latin typeface="Times New Roman" panose="02020603050405020304" pitchFamily="18" charset="0"/>
                <a:cs typeface="Times New Roman" panose="02020603050405020304" pitchFamily="18" charset="0"/>
              </a:rPr>
              <a:t>Modifying and processing all that data into a single easily accessible table</a:t>
            </a:r>
          </a:p>
          <a:p>
            <a:pPr lvl="2"/>
            <a:r>
              <a:rPr lang="en-ZA" dirty="0" smtClean="0">
                <a:latin typeface="Times New Roman" panose="02020603050405020304" pitchFamily="18" charset="0"/>
                <a:cs typeface="Times New Roman" panose="02020603050405020304" pitchFamily="18" charset="0"/>
              </a:rPr>
              <a:t>Creating all the various pages of this application </a:t>
            </a:r>
          </a:p>
          <a:p>
            <a:pPr lvl="2">
              <a:buFont typeface="Wingdings" panose="05000000000000000000" pitchFamily="2" charset="2"/>
              <a:buChar char="Ø"/>
            </a:pPr>
            <a:endParaRPr lang="en-ZA"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At the bottom of the loading screen you will see the current version of the application as well as the last month / year the data collection function was executed.</a:t>
            </a:r>
            <a:endParaRPr lang="en-ZA"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ZA"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b="1" dirty="0">
              <a:latin typeface="Times New Roman" panose="02020603050405020304" pitchFamily="18" charset="0"/>
              <a:cs typeface="Times New Roman" panose="02020603050405020304" pitchFamily="18" charset="0"/>
            </a:endParaRPr>
          </a:p>
          <a:p>
            <a:pPr marL="263525" lvl="1" indent="0">
              <a:buNone/>
            </a:pPr>
            <a:endParaRPr lang="en-ZA" b="1" dirty="0" smtClean="0">
              <a:latin typeface="Times New Roman" panose="02020603050405020304" pitchFamily="18" charset="0"/>
              <a:cs typeface="Times New Roman" panose="02020603050405020304" pitchFamily="18" charset="0"/>
            </a:endParaRPr>
          </a:p>
          <a:p>
            <a:pPr marL="263525" lvl="1" indent="0">
              <a:buNone/>
            </a:pPr>
            <a:endParaRPr lang="en-ZA"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sz="1400"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13</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58508" y="531000"/>
            <a:ext cx="2974692" cy="5760720"/>
          </a:xfrm>
          <a:prstGeom prst="rect">
            <a:avLst/>
          </a:prstGeom>
        </p:spPr>
      </p:pic>
    </p:spTree>
    <p:extLst>
      <p:ext uri="{BB962C8B-B14F-4D97-AF65-F5344CB8AC3E}">
        <p14:creationId xmlns:p14="http://schemas.microsoft.com/office/powerpoint/2010/main" val="15858685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Presentation Continuation</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5000901" cy="6039348"/>
          </a:xfrm>
        </p:spPr>
        <p:txBody>
          <a:bodyPr numCol="1"/>
          <a:lstStyle/>
          <a:p>
            <a:pPr>
              <a:buFont typeface="Wingdings" panose="05000000000000000000" pitchFamily="2" charset="2"/>
              <a:buChar char="Ø"/>
            </a:pPr>
            <a:r>
              <a:rPr lang="en-ZA" b="1" dirty="0">
                <a:latin typeface="Times New Roman" panose="02020603050405020304" pitchFamily="18" charset="0"/>
                <a:cs typeface="Times New Roman" panose="02020603050405020304" pitchFamily="18" charset="0"/>
              </a:rPr>
              <a:t>Project Walkthrough</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Once the loading screen has completed all the necessary tasks and configurations, the main menu of this application will be displayed.</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main menu is the root page of the entire application and the user can travel to any page from here.</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a:t>
            </a:r>
            <a:r>
              <a:rPr lang="en-ZA" dirty="0">
                <a:latin typeface="Times New Roman" panose="02020603050405020304" pitchFamily="18" charset="0"/>
                <a:cs typeface="Times New Roman" panose="02020603050405020304" pitchFamily="18" charset="0"/>
              </a:rPr>
              <a:t>f</a:t>
            </a:r>
            <a:r>
              <a:rPr lang="en-ZA" dirty="0" smtClean="0">
                <a:latin typeface="Times New Roman" panose="02020603050405020304" pitchFamily="18" charset="0"/>
                <a:cs typeface="Times New Roman" panose="02020603050405020304" pitchFamily="18" charset="0"/>
              </a:rPr>
              <a:t>irst button is to travel to the drivers menu where the user can predict a drivers qualification position, race finishing position, and a drivers championship finishing position. The drivers menu is almost identical to the main menu.</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a:t>
            </a:r>
            <a:r>
              <a:rPr lang="en-ZA" dirty="0" smtClean="0">
                <a:latin typeface="Times New Roman" panose="02020603050405020304" pitchFamily="18" charset="0"/>
                <a:cs typeface="Times New Roman" panose="02020603050405020304" pitchFamily="18" charset="0"/>
              </a:rPr>
              <a:t>second </a:t>
            </a:r>
            <a:r>
              <a:rPr lang="en-ZA" dirty="0">
                <a:latin typeface="Times New Roman" panose="02020603050405020304" pitchFamily="18" charset="0"/>
                <a:cs typeface="Times New Roman" panose="02020603050405020304" pitchFamily="18" charset="0"/>
              </a:rPr>
              <a:t>button is to travel to the </a:t>
            </a:r>
            <a:r>
              <a:rPr lang="en-ZA" dirty="0" smtClean="0">
                <a:latin typeface="Times New Roman" panose="02020603050405020304" pitchFamily="18" charset="0"/>
                <a:cs typeface="Times New Roman" panose="02020603050405020304" pitchFamily="18" charset="0"/>
              </a:rPr>
              <a:t>constructors </a:t>
            </a:r>
            <a:r>
              <a:rPr lang="en-ZA" dirty="0">
                <a:latin typeface="Times New Roman" panose="02020603050405020304" pitchFamily="18" charset="0"/>
                <a:cs typeface="Times New Roman" panose="02020603050405020304" pitchFamily="18" charset="0"/>
              </a:rPr>
              <a:t>menu where the user can predict a </a:t>
            </a:r>
            <a:r>
              <a:rPr lang="en-ZA" dirty="0" smtClean="0">
                <a:latin typeface="Times New Roman" panose="02020603050405020304" pitchFamily="18" charset="0"/>
                <a:cs typeface="Times New Roman" panose="02020603050405020304" pitchFamily="18" charset="0"/>
              </a:rPr>
              <a:t>constructors </a:t>
            </a:r>
            <a:r>
              <a:rPr lang="en-ZA" dirty="0">
                <a:latin typeface="Times New Roman" panose="02020603050405020304" pitchFamily="18" charset="0"/>
                <a:cs typeface="Times New Roman" panose="02020603050405020304" pitchFamily="18" charset="0"/>
              </a:rPr>
              <a:t>qualification position, race finishing position, and a </a:t>
            </a:r>
            <a:r>
              <a:rPr lang="en-ZA" dirty="0" smtClean="0">
                <a:latin typeface="Times New Roman" panose="02020603050405020304" pitchFamily="18" charset="0"/>
                <a:cs typeface="Times New Roman" panose="02020603050405020304" pitchFamily="18" charset="0"/>
              </a:rPr>
              <a:t>constructors </a:t>
            </a:r>
            <a:r>
              <a:rPr lang="en-ZA" dirty="0">
                <a:latin typeface="Times New Roman" panose="02020603050405020304" pitchFamily="18" charset="0"/>
                <a:cs typeface="Times New Roman" panose="02020603050405020304" pitchFamily="18" charset="0"/>
              </a:rPr>
              <a:t>championship finishing position. The </a:t>
            </a:r>
            <a:r>
              <a:rPr lang="en-ZA" dirty="0" smtClean="0">
                <a:latin typeface="Times New Roman" panose="02020603050405020304" pitchFamily="18" charset="0"/>
                <a:cs typeface="Times New Roman" panose="02020603050405020304" pitchFamily="18" charset="0"/>
              </a:rPr>
              <a:t>constructors </a:t>
            </a:r>
            <a:r>
              <a:rPr lang="en-ZA" dirty="0">
                <a:latin typeface="Times New Roman" panose="02020603050405020304" pitchFamily="18" charset="0"/>
                <a:cs typeface="Times New Roman" panose="02020603050405020304" pitchFamily="18" charset="0"/>
              </a:rPr>
              <a:t>menu is almost identical to the main menu.</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a:t>
            </a:r>
            <a:r>
              <a:rPr lang="en-ZA" dirty="0" smtClean="0">
                <a:latin typeface="Times New Roman" panose="02020603050405020304" pitchFamily="18" charset="0"/>
                <a:cs typeface="Times New Roman" panose="02020603050405020304" pitchFamily="18" charset="0"/>
              </a:rPr>
              <a:t>third button </a:t>
            </a:r>
            <a:r>
              <a:rPr lang="en-ZA" dirty="0">
                <a:latin typeface="Times New Roman" panose="02020603050405020304" pitchFamily="18" charset="0"/>
                <a:cs typeface="Times New Roman" panose="02020603050405020304" pitchFamily="18" charset="0"/>
              </a:rPr>
              <a:t>is to travel to the </a:t>
            </a:r>
            <a:r>
              <a:rPr lang="en-ZA" dirty="0" smtClean="0">
                <a:latin typeface="Times New Roman" panose="02020603050405020304" pitchFamily="18" charset="0"/>
                <a:cs typeface="Times New Roman" panose="02020603050405020304" pitchFamily="18" charset="0"/>
              </a:rPr>
              <a:t>pairing </a:t>
            </a:r>
            <a:r>
              <a:rPr lang="en-ZA" dirty="0">
                <a:latin typeface="Times New Roman" panose="02020603050405020304" pitchFamily="18" charset="0"/>
                <a:cs typeface="Times New Roman" panose="02020603050405020304" pitchFamily="18" charset="0"/>
              </a:rPr>
              <a:t>menu where the user can predict </a:t>
            </a:r>
            <a:r>
              <a:rPr lang="en-ZA" dirty="0" smtClean="0">
                <a:latin typeface="Times New Roman" panose="02020603050405020304" pitchFamily="18" charset="0"/>
                <a:cs typeface="Times New Roman" panose="02020603050405020304" pitchFamily="18" charset="0"/>
              </a:rPr>
              <a:t>the best team for a driver and the best two drivers for a team. </a:t>
            </a:r>
            <a:r>
              <a:rPr lang="en-ZA" dirty="0">
                <a:latin typeface="Times New Roman" panose="02020603050405020304" pitchFamily="18" charset="0"/>
                <a:cs typeface="Times New Roman" panose="02020603050405020304" pitchFamily="18" charset="0"/>
              </a:rPr>
              <a:t>The </a:t>
            </a:r>
            <a:r>
              <a:rPr lang="en-ZA" dirty="0" smtClean="0">
                <a:latin typeface="Times New Roman" panose="02020603050405020304" pitchFamily="18" charset="0"/>
                <a:cs typeface="Times New Roman" panose="02020603050405020304" pitchFamily="18" charset="0"/>
              </a:rPr>
              <a:t>pairing </a:t>
            </a:r>
            <a:r>
              <a:rPr lang="en-ZA" dirty="0">
                <a:latin typeface="Times New Roman" panose="02020603050405020304" pitchFamily="18" charset="0"/>
                <a:cs typeface="Times New Roman" panose="02020603050405020304" pitchFamily="18" charset="0"/>
              </a:rPr>
              <a:t>menu is almost identical to the main menu.</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final button will exit the application.</a:t>
            </a:r>
          </a:p>
          <a:p>
            <a:pPr lvl="1">
              <a:buFont typeface="Wingdings" panose="05000000000000000000" pitchFamily="2" charset="2"/>
              <a:buChar char="Ø"/>
            </a:pPr>
            <a:endParaRPr lang="en-ZA"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ZA"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dirty="0">
              <a:latin typeface="Times New Roman" panose="02020603050405020304" pitchFamily="18" charset="0"/>
              <a:cs typeface="Times New Roman" panose="02020603050405020304" pitchFamily="18" charset="0"/>
            </a:endParaRPr>
          </a:p>
          <a:p>
            <a:pPr marL="263525" lvl="1" indent="0">
              <a:buNone/>
            </a:pPr>
            <a:endParaRPr lang="en-ZA" b="1" dirty="0" smtClean="0">
              <a:latin typeface="Times New Roman" panose="02020603050405020304" pitchFamily="18" charset="0"/>
              <a:cs typeface="Times New Roman" panose="02020603050405020304" pitchFamily="18" charset="0"/>
            </a:endParaRPr>
          </a:p>
          <a:p>
            <a:pPr marL="263525" lvl="1" indent="0">
              <a:buNone/>
            </a:pPr>
            <a:endParaRPr lang="en-ZA"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sz="1400"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14</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0901" y="1471506"/>
            <a:ext cx="6702116" cy="3845077"/>
          </a:xfrm>
          <a:prstGeom prst="rect">
            <a:avLst/>
          </a:prstGeom>
        </p:spPr>
      </p:pic>
    </p:spTree>
    <p:extLst>
      <p:ext uri="{BB962C8B-B14F-4D97-AF65-F5344CB8AC3E}">
        <p14:creationId xmlns:p14="http://schemas.microsoft.com/office/powerpoint/2010/main" val="10665583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Presentation Continuation</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5000901" cy="6039348"/>
          </a:xfrm>
        </p:spPr>
        <p:txBody>
          <a:bodyPr numCol="1"/>
          <a:lstStyle/>
          <a:p>
            <a:pPr>
              <a:buFont typeface="Wingdings" panose="05000000000000000000" pitchFamily="2" charset="2"/>
              <a:buChar char="Ø"/>
            </a:pPr>
            <a:r>
              <a:rPr lang="en-ZA" b="1" dirty="0">
                <a:latin typeface="Times New Roman" panose="02020603050405020304" pitchFamily="18" charset="0"/>
                <a:cs typeface="Times New Roman" panose="02020603050405020304" pitchFamily="18" charset="0"/>
              </a:rPr>
              <a:t>Project Walkthrough</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This slide will illustrate how to use as well as understand the output of the Predict Drivers Race page.</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top left section is where users can select the necessary variables for prediction on the page.</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red button on the bottom left of the page will navigate the user back to the previous menu.</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green button on the bottom left of the page will begin the prediction process with the variables selected in the first section.</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section to the right of the screen is where the results of the prediction will be displayed. If you don’t select all the necessary variables in the first section you will see an error message here.</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illustration on this slide explains each component in more detail.</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As seen this page predicted that the driver Russell in season 2023 at </a:t>
            </a:r>
            <a:r>
              <a:rPr lang="en-ZA" dirty="0" err="1" smtClean="0">
                <a:latin typeface="Times New Roman" panose="02020603050405020304" pitchFamily="18" charset="0"/>
                <a:cs typeface="Times New Roman" panose="02020603050405020304" pitchFamily="18" charset="0"/>
              </a:rPr>
              <a:t>monza</a:t>
            </a:r>
            <a:r>
              <a:rPr lang="en-ZA" dirty="0" smtClean="0">
                <a:latin typeface="Times New Roman" panose="02020603050405020304" pitchFamily="18" charset="0"/>
                <a:cs typeface="Times New Roman" panose="02020603050405020304" pitchFamily="18" charset="0"/>
              </a:rPr>
              <a:t> in warm weather will finish 13</a:t>
            </a:r>
            <a:r>
              <a:rPr lang="en-ZA" baseline="30000" dirty="0" smtClean="0">
                <a:latin typeface="Times New Roman" panose="02020603050405020304" pitchFamily="18" charset="0"/>
                <a:cs typeface="Times New Roman" panose="02020603050405020304" pitchFamily="18" charset="0"/>
              </a:rPr>
              <a:t>th</a:t>
            </a:r>
            <a:r>
              <a:rPr lang="en-ZA" dirty="0" smtClean="0">
                <a:latin typeface="Times New Roman" panose="02020603050405020304" pitchFamily="18" charset="0"/>
                <a:cs typeface="Times New Roman" panose="02020603050405020304" pitchFamily="18" charset="0"/>
              </a:rPr>
              <a:t> in the race.</a:t>
            </a:r>
            <a:endParaRPr lang="en-ZA"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sz="1400"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15</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0901" y="1884731"/>
            <a:ext cx="6702116" cy="3018626"/>
          </a:xfrm>
          <a:prstGeom prst="rect">
            <a:avLst/>
          </a:prstGeom>
        </p:spPr>
      </p:pic>
    </p:spTree>
    <p:extLst>
      <p:ext uri="{BB962C8B-B14F-4D97-AF65-F5344CB8AC3E}">
        <p14:creationId xmlns:p14="http://schemas.microsoft.com/office/powerpoint/2010/main" val="1805696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Presentation Continuation</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5000901" cy="6039348"/>
          </a:xfrm>
        </p:spPr>
        <p:txBody>
          <a:bodyPr numCol="1"/>
          <a:lstStyle/>
          <a:p>
            <a:pPr>
              <a:buFont typeface="Wingdings" panose="05000000000000000000" pitchFamily="2" charset="2"/>
              <a:buChar char="Ø"/>
            </a:pPr>
            <a:r>
              <a:rPr lang="en-ZA" b="1" dirty="0">
                <a:latin typeface="Times New Roman" panose="02020603050405020304" pitchFamily="18" charset="0"/>
                <a:cs typeface="Times New Roman" panose="02020603050405020304" pitchFamily="18" charset="0"/>
              </a:rPr>
              <a:t>Project Walkthrough</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This slide will illustrate how to use as well as understand the output of the Predict </a:t>
            </a:r>
            <a:r>
              <a:rPr lang="en-ZA" dirty="0" smtClean="0">
                <a:latin typeface="Times New Roman" panose="02020603050405020304" pitchFamily="18" charset="0"/>
                <a:cs typeface="Times New Roman" panose="02020603050405020304" pitchFamily="18" charset="0"/>
              </a:rPr>
              <a:t>Constructors Championship </a:t>
            </a:r>
            <a:r>
              <a:rPr lang="en-ZA" dirty="0">
                <a:latin typeface="Times New Roman" panose="02020603050405020304" pitchFamily="18" charset="0"/>
                <a:cs typeface="Times New Roman" panose="02020603050405020304" pitchFamily="18" charset="0"/>
              </a:rPr>
              <a:t>page.</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top left section is where users can select the necessary variables for prediction on the page.</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red button on the bottom left of the page will navigate the user back to the previous menu.</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green button on the bottom left of the page will begin the prediction process with the variables selected in the first section.</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section to the right of the screen is where the results of the prediction will be displayed. If you don’t select all the necessary variables in the first section you will see an error message here.</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illustration on this slide explains each component in more detail.</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As seen this page predicted that the </a:t>
            </a:r>
            <a:r>
              <a:rPr lang="en-ZA" dirty="0" smtClean="0">
                <a:latin typeface="Times New Roman" panose="02020603050405020304" pitchFamily="18" charset="0"/>
                <a:cs typeface="Times New Roman" panose="02020603050405020304" pitchFamily="18" charset="0"/>
              </a:rPr>
              <a:t>constructor Mercedes </a:t>
            </a:r>
            <a:r>
              <a:rPr lang="en-ZA" dirty="0">
                <a:latin typeface="Times New Roman" panose="02020603050405020304" pitchFamily="18" charset="0"/>
                <a:cs typeface="Times New Roman" panose="02020603050405020304" pitchFamily="18" charset="0"/>
              </a:rPr>
              <a:t>in season </a:t>
            </a:r>
            <a:r>
              <a:rPr lang="en-ZA" dirty="0" smtClean="0">
                <a:latin typeface="Times New Roman" panose="02020603050405020304" pitchFamily="18" charset="0"/>
                <a:cs typeface="Times New Roman" panose="02020603050405020304" pitchFamily="18" charset="0"/>
              </a:rPr>
              <a:t>2024 with 750 points and 16 wins will </a:t>
            </a:r>
            <a:r>
              <a:rPr lang="en-ZA" dirty="0">
                <a:latin typeface="Times New Roman" panose="02020603050405020304" pitchFamily="18" charset="0"/>
                <a:cs typeface="Times New Roman" panose="02020603050405020304" pitchFamily="18" charset="0"/>
              </a:rPr>
              <a:t>finish </a:t>
            </a:r>
            <a:r>
              <a:rPr lang="en-ZA" dirty="0" smtClean="0">
                <a:latin typeface="Times New Roman" panose="02020603050405020304" pitchFamily="18" charset="0"/>
                <a:cs typeface="Times New Roman" panose="02020603050405020304" pitchFamily="18" charset="0"/>
              </a:rPr>
              <a:t>2</a:t>
            </a:r>
            <a:r>
              <a:rPr lang="en-ZA" baseline="30000" dirty="0" smtClean="0">
                <a:latin typeface="Times New Roman" panose="02020603050405020304" pitchFamily="18" charset="0"/>
                <a:cs typeface="Times New Roman" panose="02020603050405020304" pitchFamily="18" charset="0"/>
              </a:rPr>
              <a:t>nd</a:t>
            </a:r>
            <a:r>
              <a:rPr lang="en-ZA" dirty="0" smtClean="0">
                <a:latin typeface="Times New Roman" panose="02020603050405020304" pitchFamily="18" charset="0"/>
                <a:cs typeface="Times New Roman" panose="02020603050405020304" pitchFamily="18" charset="0"/>
              </a:rPr>
              <a:t> </a:t>
            </a:r>
            <a:r>
              <a:rPr lang="en-ZA" dirty="0">
                <a:latin typeface="Times New Roman" panose="02020603050405020304" pitchFamily="18" charset="0"/>
                <a:cs typeface="Times New Roman" panose="02020603050405020304" pitchFamily="18" charset="0"/>
              </a:rPr>
              <a:t>in the </a:t>
            </a:r>
            <a:r>
              <a:rPr lang="en-ZA" dirty="0" smtClean="0">
                <a:latin typeface="Times New Roman" panose="02020603050405020304" pitchFamily="18" charset="0"/>
                <a:cs typeface="Times New Roman" panose="02020603050405020304" pitchFamily="18" charset="0"/>
              </a:rPr>
              <a:t>championship.</a:t>
            </a:r>
            <a:endParaRPr lang="en-ZA"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sz="14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16</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2478" y="2041361"/>
            <a:ext cx="6491956" cy="3018626"/>
          </a:xfrm>
          <a:prstGeom prst="rect">
            <a:avLst/>
          </a:prstGeom>
        </p:spPr>
      </p:pic>
    </p:spTree>
    <p:extLst>
      <p:ext uri="{BB962C8B-B14F-4D97-AF65-F5344CB8AC3E}">
        <p14:creationId xmlns:p14="http://schemas.microsoft.com/office/powerpoint/2010/main" val="40160236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Presentation Continuation</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5714229" cy="6039348"/>
          </a:xfrm>
        </p:spPr>
        <p:txBody>
          <a:bodyPr numCol="1"/>
          <a:lstStyle/>
          <a:p>
            <a:pPr>
              <a:buFont typeface="Wingdings" panose="05000000000000000000" pitchFamily="2" charset="2"/>
              <a:buChar char="Ø"/>
            </a:pPr>
            <a:r>
              <a:rPr lang="en-ZA" b="1" dirty="0">
                <a:latin typeface="Times New Roman" panose="02020603050405020304" pitchFamily="18" charset="0"/>
                <a:cs typeface="Times New Roman" panose="02020603050405020304" pitchFamily="18" charset="0"/>
              </a:rPr>
              <a:t>Project Walkthrough</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This slide will illustrate how to use as well as understand the output of the </a:t>
            </a:r>
            <a:r>
              <a:rPr lang="en-ZA" dirty="0" smtClean="0">
                <a:latin typeface="Times New Roman" panose="02020603050405020304" pitchFamily="18" charset="0"/>
                <a:cs typeface="Times New Roman" panose="02020603050405020304" pitchFamily="18" charset="0"/>
              </a:rPr>
              <a:t>Predict Best </a:t>
            </a:r>
            <a:r>
              <a:rPr lang="en-ZA" dirty="0">
                <a:latin typeface="Times New Roman" panose="02020603050405020304" pitchFamily="18" charset="0"/>
                <a:cs typeface="Times New Roman" panose="02020603050405020304" pitchFamily="18" charset="0"/>
              </a:rPr>
              <a:t>Drivers </a:t>
            </a:r>
            <a:r>
              <a:rPr lang="en-ZA" dirty="0" smtClean="0">
                <a:latin typeface="Times New Roman" panose="02020603050405020304" pitchFamily="18" charset="0"/>
                <a:cs typeface="Times New Roman" panose="02020603050405020304" pitchFamily="18" charset="0"/>
              </a:rPr>
              <a:t>for Constructor </a:t>
            </a:r>
            <a:r>
              <a:rPr lang="en-ZA" dirty="0">
                <a:latin typeface="Times New Roman" panose="02020603050405020304" pitchFamily="18" charset="0"/>
                <a:cs typeface="Times New Roman" panose="02020603050405020304" pitchFamily="18" charset="0"/>
              </a:rPr>
              <a:t>page.</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top left section is where users </a:t>
            </a:r>
            <a:r>
              <a:rPr lang="en-ZA" dirty="0" smtClean="0">
                <a:latin typeface="Times New Roman" panose="02020603050405020304" pitchFamily="18" charset="0"/>
                <a:cs typeface="Times New Roman" panose="02020603050405020304" pitchFamily="18" charset="0"/>
              </a:rPr>
              <a:t>can select the constructor they want to predict for.</a:t>
            </a:r>
            <a:endParaRPr lang="en-ZA"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red button on the bottom left of the page will navigate the user back to the previous menu.</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green button on the bottom left of the page will begin the prediction process with the variables selected in the first section.</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section to the right of the screen is where the results of the prediction will be displayed. If you don’t select all the necessary variables in the first section you will see an error message here.</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The illustration on this slide explains each component in more detail.</a:t>
            </a:r>
          </a:p>
          <a:p>
            <a:pPr lvl="1">
              <a:buFont typeface="Wingdings" panose="05000000000000000000" pitchFamily="2" charset="2"/>
              <a:buChar char="Ø"/>
            </a:pPr>
            <a:r>
              <a:rPr lang="en-ZA" dirty="0">
                <a:latin typeface="Times New Roman" panose="02020603050405020304" pitchFamily="18" charset="0"/>
                <a:cs typeface="Times New Roman" panose="02020603050405020304" pitchFamily="18" charset="0"/>
              </a:rPr>
              <a:t>As seen this page predicted that the </a:t>
            </a:r>
            <a:r>
              <a:rPr lang="en-ZA" dirty="0" smtClean="0">
                <a:latin typeface="Times New Roman" panose="02020603050405020304" pitchFamily="18" charset="0"/>
                <a:cs typeface="Times New Roman" panose="02020603050405020304" pitchFamily="18" charset="0"/>
              </a:rPr>
              <a:t>two best drivers for Mercedes is:</a:t>
            </a:r>
          </a:p>
          <a:p>
            <a:pPr lvl="2">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First driver: Hamilton</a:t>
            </a:r>
          </a:p>
          <a:p>
            <a:pPr lvl="2">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Second driver: </a:t>
            </a:r>
            <a:r>
              <a:rPr lang="en-ZA" dirty="0" err="1" smtClean="0">
                <a:latin typeface="Times New Roman" panose="02020603050405020304" pitchFamily="18" charset="0"/>
                <a:cs typeface="Times New Roman" panose="02020603050405020304" pitchFamily="18" charset="0"/>
              </a:rPr>
              <a:t>Sainz</a:t>
            </a:r>
            <a:endParaRPr lang="en-ZA"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sz="14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17</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8823" y="1636537"/>
            <a:ext cx="6114618" cy="3502981"/>
          </a:xfrm>
          <a:prstGeom prst="rect">
            <a:avLst/>
          </a:prstGeom>
        </p:spPr>
      </p:pic>
    </p:spTree>
    <p:extLst>
      <p:ext uri="{BB962C8B-B14F-4D97-AF65-F5344CB8AC3E}">
        <p14:creationId xmlns:p14="http://schemas.microsoft.com/office/powerpoint/2010/main" val="19017170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Conclusion</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11473200" cy="6039348"/>
          </a:xfrm>
        </p:spPr>
        <p:txBody>
          <a:bodyPr/>
          <a:lstStyle/>
          <a:p>
            <a:pPr>
              <a:buFont typeface="Wingdings" panose="05000000000000000000" pitchFamily="2" charset="2"/>
              <a:buChar char="Ø"/>
            </a:pPr>
            <a:r>
              <a:rPr lang="en-GB" sz="1600" dirty="0">
                <a:latin typeface="Times New Roman" panose="02020603050405020304" pitchFamily="18" charset="0"/>
                <a:cs typeface="Times New Roman" panose="02020603050405020304" pitchFamily="18" charset="0"/>
              </a:rPr>
              <a:t>With the focus on giving a Formal 1 team a competitive advantage, the approach to provide a scientific answer to the problem statement is supported by a thorough review of literature conducted within the field of machine learning and sports prediction. </a:t>
            </a:r>
            <a:endParaRPr lang="en-GB" sz="16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sz="1600" dirty="0">
                <a:latin typeface="Times New Roman" panose="02020603050405020304" pitchFamily="18" charset="0"/>
                <a:cs typeface="Times New Roman" panose="02020603050405020304" pitchFamily="18" charset="0"/>
              </a:rPr>
              <a:t>After the development of the application and data analysis was completed, it was clear to see that the results of the project were a success, however, there was still room for improvement. </a:t>
            </a:r>
            <a:endParaRPr lang="en-GB" sz="16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sz="1600" dirty="0">
                <a:latin typeface="Times New Roman" panose="02020603050405020304" pitchFamily="18" charset="0"/>
                <a:cs typeface="Times New Roman" panose="02020603050405020304" pitchFamily="18" charset="0"/>
              </a:rPr>
              <a:t>There were several times in this project when I struggled with topics that occurred due to a lack of knowledge or experience in a specific topic. Thankfully these hurdles were cleared by reading through various pieces of documentation, but these struggles were time costly and put pressure on my deadlines resulting in the lack of time to begin working on the list of improvements for the project. </a:t>
            </a:r>
            <a:endParaRPr lang="en-GB" sz="16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sz="1600" dirty="0">
                <a:latin typeface="Times New Roman" panose="02020603050405020304" pitchFamily="18" charset="0"/>
                <a:cs typeface="Times New Roman" panose="02020603050405020304" pitchFamily="18" charset="0"/>
              </a:rPr>
              <a:t>T</a:t>
            </a:r>
            <a:r>
              <a:rPr lang="en-GB" sz="1600" dirty="0" smtClean="0">
                <a:latin typeface="Times New Roman" panose="02020603050405020304" pitchFamily="18" charset="0"/>
                <a:cs typeface="Times New Roman" panose="02020603050405020304" pitchFamily="18" charset="0"/>
              </a:rPr>
              <a:t>he </a:t>
            </a:r>
            <a:r>
              <a:rPr lang="en-GB" sz="1600" dirty="0">
                <a:latin typeface="Times New Roman" panose="02020603050405020304" pitchFamily="18" charset="0"/>
                <a:cs typeface="Times New Roman" panose="02020603050405020304" pitchFamily="18" charset="0"/>
              </a:rPr>
              <a:t>project can predict the results of qualifying, race, and championship for all current drivers and constructors with a 66% accuracy </a:t>
            </a:r>
            <a:r>
              <a:rPr lang="en-GB" sz="1600" dirty="0" smtClean="0">
                <a:latin typeface="Times New Roman" panose="02020603050405020304" pitchFamily="18" charset="0"/>
                <a:cs typeface="Times New Roman" panose="02020603050405020304" pitchFamily="18" charset="0"/>
              </a:rPr>
              <a:t>rate. </a:t>
            </a:r>
            <a:r>
              <a:rPr lang="en-GB" sz="1600" dirty="0">
                <a:latin typeface="Times New Roman" panose="02020603050405020304" pitchFamily="18" charset="0"/>
                <a:cs typeface="Times New Roman" panose="02020603050405020304" pitchFamily="18" charset="0"/>
              </a:rPr>
              <a:t>In addition, the application can suggest the best pairing between drivers and constructors taking into consideration the impact of external factors. </a:t>
            </a:r>
            <a:endParaRPr lang="en-GB" sz="16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sz="1600" dirty="0">
                <a:latin typeface="Times New Roman" panose="02020603050405020304" pitchFamily="18" charset="0"/>
                <a:cs typeface="Times New Roman" panose="02020603050405020304" pitchFamily="18" charset="0"/>
              </a:rPr>
              <a:t>The success of this project may spark further interest in the integration of machine learning into Formula 1 to improve the sport as well as gain competitive advantages over competitors</a:t>
            </a:r>
            <a:r>
              <a:rPr lang="en-GB" sz="1600" dirty="0" smtClean="0">
                <a:latin typeface="Times New Roman" panose="02020603050405020304" pitchFamily="18" charset="0"/>
                <a:cs typeface="Times New Roman" panose="02020603050405020304" pitchFamily="18" charset="0"/>
              </a:rPr>
              <a:t>.</a:t>
            </a:r>
          </a:p>
          <a:p>
            <a:pPr>
              <a:buFont typeface="Wingdings" panose="05000000000000000000" pitchFamily="2" charset="2"/>
              <a:buChar char="Ø"/>
            </a:pPr>
            <a:r>
              <a:rPr lang="en-GB" sz="1600" dirty="0">
                <a:latin typeface="Times New Roman" panose="02020603050405020304" pitchFamily="18" charset="0"/>
                <a:cs typeface="Times New Roman" panose="02020603050405020304" pitchFamily="18" charset="0"/>
              </a:rPr>
              <a:t>I was able to successfully complete the project with the intended functionality within the specified time frame despite the setbacks and, more importantly, I was able to learn some vital problem-solving and project management skills. This project has made a tremendous impact towards my academic development and future career prospects as it provided me with a platform to bring together all the knowledge and skills I have </a:t>
            </a:r>
            <a:r>
              <a:rPr lang="en-GB" sz="1600" dirty="0" smtClean="0">
                <a:latin typeface="Times New Roman" panose="02020603050405020304" pitchFamily="18" charset="0"/>
                <a:cs typeface="Times New Roman" panose="02020603050405020304" pitchFamily="18" charset="0"/>
              </a:rPr>
              <a:t>gained </a:t>
            </a:r>
            <a:r>
              <a:rPr lang="en-GB" sz="1600" dirty="0">
                <a:latin typeface="Times New Roman" panose="02020603050405020304" pitchFamily="18" charset="0"/>
                <a:cs typeface="Times New Roman" panose="02020603050405020304" pitchFamily="18" charset="0"/>
              </a:rPr>
              <a:t>thus far and put them to practice to better understand my abilities and grow as a developer. </a:t>
            </a:r>
            <a:endParaRPr lang="en-GB" sz="1600"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sz="1400"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18</a:t>
            </a:fld>
            <a:endParaRPr lang="en-US" dirty="0"/>
          </a:p>
        </p:txBody>
      </p:sp>
    </p:spTree>
    <p:extLst>
      <p:ext uri="{BB962C8B-B14F-4D97-AF65-F5344CB8AC3E}">
        <p14:creationId xmlns:p14="http://schemas.microsoft.com/office/powerpoint/2010/main" val="19708492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209C8CAF-97DF-4086-B081-EAFD83FAC05C}"/>
              </a:ext>
            </a:extLst>
          </p:cNvPr>
          <p:cNvSpPr>
            <a:spLocks noGrp="1"/>
          </p:cNvSpPr>
          <p:nvPr>
            <p:ph type="ctrTitle"/>
          </p:nvPr>
        </p:nvSpPr>
        <p:spPr>
          <a:xfrm>
            <a:off x="780097" y="975284"/>
            <a:ext cx="4128079" cy="2157881"/>
          </a:xfrm>
        </p:spPr>
        <p:txBody>
          <a:bodyPr/>
          <a:lstStyle/>
          <a:p>
            <a:pPr>
              <a:lnSpc>
                <a:spcPct val="100000"/>
              </a:lnSpc>
            </a:pPr>
            <a:r>
              <a:rPr lang="en-US" sz="8800" b="1" dirty="0"/>
              <a:t>Thank You</a:t>
            </a:r>
          </a:p>
        </p:txBody>
      </p:sp>
      <p:sp>
        <p:nvSpPr>
          <p:cNvPr id="4" name="Text Placeholder 3">
            <a:extLst>
              <a:ext uri="{FF2B5EF4-FFF2-40B4-BE49-F238E27FC236}">
                <a16:creationId xmlns="" xmlns:a16="http://schemas.microsoft.com/office/drawing/2014/main" id="{72F23033-2528-4D88-8804-06C90619DF85}"/>
              </a:ext>
            </a:extLst>
          </p:cNvPr>
          <p:cNvSpPr>
            <a:spLocks noGrp="1"/>
          </p:cNvSpPr>
          <p:nvPr>
            <p:ph type="body" sz="quarter" idx="11"/>
          </p:nvPr>
        </p:nvSpPr>
        <p:spPr/>
        <p:txBody>
          <a:bodyPr/>
          <a:lstStyle/>
          <a:p>
            <a:r>
              <a:rPr lang="en-US" sz="4000" noProof="1" smtClean="0"/>
              <a:t>Robert Zeelie</a:t>
            </a:r>
            <a:endParaRPr lang="en-US" sz="4000" noProof="1"/>
          </a:p>
        </p:txBody>
      </p:sp>
      <p:pic>
        <p:nvPicPr>
          <p:cNvPr id="18" name="Graphic 17" descr="Envelope icon" title="Icon Presenter Email">
            <a:extLst>
              <a:ext uri="{FF2B5EF4-FFF2-40B4-BE49-F238E27FC236}">
                <a16:creationId xmlns="" xmlns:a16="http://schemas.microsoft.com/office/drawing/2014/main" id="{6D49048B-2AA4-42B7-9454-4E76924BCC57}"/>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 xmlns:asvg="http://schemas.microsoft.com/office/drawing/2016/SVG/main" r:embed="rId3"/>
              </a:ext>
            </a:extLst>
          </a:blip>
          <a:stretch>
            <a:fillRect/>
          </a:stretch>
        </p:blipFill>
        <p:spPr>
          <a:xfrm>
            <a:off x="780097" y="5158124"/>
            <a:ext cx="218900" cy="218900"/>
          </a:xfrm>
          <a:prstGeom prst="rect">
            <a:avLst/>
          </a:prstGeom>
        </p:spPr>
      </p:pic>
      <p:sp>
        <p:nvSpPr>
          <p:cNvPr id="5" name="Text Placeholder 4">
            <a:extLst>
              <a:ext uri="{FF2B5EF4-FFF2-40B4-BE49-F238E27FC236}">
                <a16:creationId xmlns="" xmlns:a16="http://schemas.microsoft.com/office/drawing/2014/main" id="{136F567F-B255-41F7-B5B6-1BEB6722D476}"/>
              </a:ext>
            </a:extLst>
          </p:cNvPr>
          <p:cNvSpPr>
            <a:spLocks noGrp="1"/>
          </p:cNvSpPr>
          <p:nvPr>
            <p:ph type="body" sz="quarter" idx="12"/>
          </p:nvPr>
        </p:nvSpPr>
        <p:spPr>
          <a:xfrm>
            <a:off x="780097" y="3406491"/>
            <a:ext cx="5568452" cy="799750"/>
          </a:xfrm>
        </p:spPr>
        <p:txBody>
          <a:bodyPr/>
          <a:lstStyle/>
          <a:p>
            <a:r>
              <a:rPr lang="en-US" sz="2000" b="1" i="1" noProof="1" smtClean="0"/>
              <a:t>Link To GitHub </a:t>
            </a:r>
            <a:r>
              <a:rPr lang="en-ZA" sz="2000" b="1" i="1" noProof="1" smtClean="0"/>
              <a:t>Repository:</a:t>
            </a:r>
          </a:p>
          <a:p>
            <a:r>
              <a:rPr lang="en-US" sz="2000" b="1" i="1" noProof="1"/>
              <a:t>https://github.com/Quadrob/F1-Prediction</a:t>
            </a:r>
          </a:p>
        </p:txBody>
      </p:sp>
      <p:pic>
        <p:nvPicPr>
          <p:cNvPr id="8" name="Picture Placeholder 7">
            <a:extLst>
              <a:ext uri="{FF2B5EF4-FFF2-40B4-BE49-F238E27FC236}">
                <a16:creationId xmlns="" xmlns:a16="http://schemas.microsoft.com/office/drawing/2014/main" id="{A8A29F18-9B4E-4798-8043-A88568C47F1E}"/>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tretch>
            <a:fillRect/>
          </a:stretch>
        </p:blipFill>
        <p:spPr>
          <a:xfrm flipH="1">
            <a:off x="7804352" y="1"/>
            <a:ext cx="4387648" cy="6622229"/>
          </a:xfrm>
        </p:spPr>
      </p:pic>
      <p:sp>
        <p:nvSpPr>
          <p:cNvPr id="19" name="Text Placeholder 4">
            <a:extLst>
              <a:ext uri="{FF2B5EF4-FFF2-40B4-BE49-F238E27FC236}">
                <a16:creationId xmlns="" xmlns:a16="http://schemas.microsoft.com/office/drawing/2014/main" id="{136F567F-B255-41F7-B5B6-1BEB6722D476}"/>
              </a:ext>
            </a:extLst>
          </p:cNvPr>
          <p:cNvSpPr txBox="1">
            <a:spLocks/>
          </p:cNvSpPr>
          <p:nvPr/>
        </p:nvSpPr>
        <p:spPr>
          <a:xfrm>
            <a:off x="1162043" y="5125024"/>
            <a:ext cx="3462814" cy="252000"/>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200" kern="1200">
                <a:solidFill>
                  <a:schemeClr val="bg1"/>
                </a:solidFill>
                <a:latin typeface="+mn-lt"/>
                <a:ea typeface="+mn-ea"/>
                <a:cs typeface="+mn-cs"/>
              </a:defRPr>
            </a:lvl1pPr>
            <a:lvl2pPr marL="536575" indent="-27305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j-lt"/>
                <a:ea typeface="+mn-ea"/>
                <a:cs typeface="+mn-cs"/>
              </a:defRPr>
            </a:lvl2pPr>
            <a:lvl3pPr marL="811213" indent="-274638"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3pPr>
            <a:lvl4pPr marL="1074738" indent="-263525"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4pPr>
            <a:lvl5pPr marL="1347788" indent="-27305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noProof="1" smtClean="0"/>
              <a:t>robertbots@gmail.com</a:t>
            </a:r>
            <a:endParaRPr lang="en-US" sz="1800" noProof="1"/>
          </a:p>
        </p:txBody>
      </p:sp>
    </p:spTree>
    <p:extLst>
      <p:ext uri="{BB962C8B-B14F-4D97-AF65-F5344CB8AC3E}">
        <p14:creationId xmlns:p14="http://schemas.microsoft.com/office/powerpoint/2010/main" val="2686753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smtClean="0"/>
              <a:t>Presentation Outline</a:t>
            </a:r>
            <a:endParaRPr lang="en-US"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5087211" cy="6039348"/>
          </a:xfrm>
        </p:spPr>
        <p:txBody>
          <a:bodyPr/>
          <a:lstStyle/>
          <a:p>
            <a:pPr marL="457200" indent="-457200">
              <a:buFont typeface="+mj-lt"/>
              <a:buAutoNum type="arabicParenR"/>
            </a:pPr>
            <a:endParaRPr lang="en-ZA" sz="2400" dirty="0" smtClean="0"/>
          </a:p>
          <a:p>
            <a:pPr marL="457200" indent="-457200">
              <a:buFont typeface="+mj-lt"/>
              <a:buAutoNum type="arabicParenR"/>
            </a:pPr>
            <a:r>
              <a:rPr lang="en-ZA" sz="2400" dirty="0" smtClean="0"/>
              <a:t>Project Introduction</a:t>
            </a:r>
          </a:p>
          <a:p>
            <a:pPr lvl="1"/>
            <a:r>
              <a:rPr lang="en-ZA" sz="2000" dirty="0" smtClean="0"/>
              <a:t>Project Subject Area</a:t>
            </a:r>
          </a:p>
          <a:p>
            <a:pPr lvl="1"/>
            <a:r>
              <a:rPr lang="en-ZA" sz="2000" dirty="0" smtClean="0"/>
              <a:t>Project Problem Statement</a:t>
            </a:r>
          </a:p>
          <a:p>
            <a:pPr marL="457200" indent="-457200">
              <a:buFont typeface="+mj-lt"/>
              <a:buAutoNum type="arabicParenR"/>
            </a:pPr>
            <a:r>
              <a:rPr lang="en-GB" sz="2400" dirty="0"/>
              <a:t>Project </a:t>
            </a:r>
            <a:r>
              <a:rPr lang="en-GB" sz="2400" dirty="0" smtClean="0"/>
              <a:t>Goals </a:t>
            </a:r>
            <a:r>
              <a:rPr lang="en-GB" sz="2400" dirty="0"/>
              <a:t>and </a:t>
            </a:r>
            <a:r>
              <a:rPr lang="en-GB" sz="2400" dirty="0" smtClean="0"/>
              <a:t>Objectives</a:t>
            </a:r>
          </a:p>
          <a:p>
            <a:pPr marL="730250" lvl="1" indent="-457200"/>
            <a:r>
              <a:rPr lang="en-GB" sz="2000" dirty="0" smtClean="0"/>
              <a:t>Project Goals</a:t>
            </a:r>
          </a:p>
          <a:p>
            <a:pPr marL="730250" lvl="1" indent="-457200"/>
            <a:r>
              <a:rPr lang="en-GB" sz="2000" dirty="0" smtClean="0"/>
              <a:t>Project </a:t>
            </a:r>
            <a:r>
              <a:rPr lang="en-ZA" sz="2000" dirty="0" smtClean="0"/>
              <a:t>Objectives</a:t>
            </a:r>
            <a:endParaRPr lang="en-GB" sz="2000" dirty="0" smtClean="0"/>
          </a:p>
          <a:p>
            <a:pPr marL="457200" indent="-457200">
              <a:buFont typeface="+mj-lt"/>
              <a:buAutoNum type="arabicParenR"/>
            </a:pPr>
            <a:r>
              <a:rPr lang="en-GB" sz="2400" dirty="0" smtClean="0"/>
              <a:t>Project </a:t>
            </a:r>
            <a:r>
              <a:rPr lang="en-ZA" sz="2400" dirty="0" smtClean="0"/>
              <a:t>Literature Review</a:t>
            </a:r>
          </a:p>
          <a:p>
            <a:pPr marL="457200" indent="-457200">
              <a:buFont typeface="+mj-lt"/>
              <a:buAutoNum type="arabicParenR"/>
            </a:pPr>
            <a:r>
              <a:rPr lang="en-ZA" sz="2400" dirty="0" smtClean="0"/>
              <a:t>Project Methodology</a:t>
            </a:r>
          </a:p>
          <a:p>
            <a:pPr lvl="1"/>
            <a:r>
              <a:rPr lang="en-ZA" sz="2000" dirty="0" smtClean="0"/>
              <a:t>Data Collection</a:t>
            </a:r>
          </a:p>
          <a:p>
            <a:pPr lvl="1"/>
            <a:r>
              <a:rPr lang="en-ZA" sz="2000" dirty="0" smtClean="0"/>
              <a:t>Data Analysis </a:t>
            </a:r>
          </a:p>
          <a:p>
            <a:pPr lvl="1"/>
            <a:r>
              <a:rPr lang="en-ZA" sz="2000" dirty="0" smtClean="0"/>
              <a:t>Participants</a:t>
            </a:r>
          </a:p>
          <a:p>
            <a:pPr lvl="1"/>
            <a:r>
              <a:rPr lang="en-ZA" sz="2000" dirty="0" smtClean="0"/>
              <a:t>Project Management</a:t>
            </a: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2</a:t>
            </a:fld>
            <a:endParaRPr lang="en-US" dirty="0"/>
          </a:p>
        </p:txBody>
      </p:sp>
      <p:sp>
        <p:nvSpPr>
          <p:cNvPr id="9" name="Content Placeholder 3">
            <a:extLst>
              <a:ext uri="{FF2B5EF4-FFF2-40B4-BE49-F238E27FC236}">
                <a16:creationId xmlns="" xmlns:a16="http://schemas.microsoft.com/office/drawing/2014/main" id="{5F0977C3-BD7D-4617-8DF1-56211456D512}"/>
              </a:ext>
            </a:extLst>
          </p:cNvPr>
          <p:cNvSpPr txBox="1">
            <a:spLocks/>
          </p:cNvSpPr>
          <p:nvPr/>
        </p:nvSpPr>
        <p:spPr>
          <a:xfrm>
            <a:off x="5685292" y="531000"/>
            <a:ext cx="5909108" cy="6039348"/>
          </a:xfrm>
          <a:prstGeom prst="rect">
            <a:avLst/>
          </a:prstGeom>
        </p:spPr>
        <p:txBody>
          <a:bodyPr vert="horz" lIns="0" tIns="0" rIns="0" bIns="0" rtlCol="0">
            <a:noAutofit/>
          </a:bodyPr>
          <a:lstStyle>
            <a:lvl1pPr marL="263525" indent="-263525"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j-lt"/>
                <a:ea typeface="+mn-ea"/>
                <a:cs typeface="+mn-cs"/>
              </a:defRPr>
            </a:lvl1pPr>
            <a:lvl2pPr marL="536575" indent="-27305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j-lt"/>
                <a:ea typeface="+mn-ea"/>
                <a:cs typeface="+mn-cs"/>
              </a:defRPr>
            </a:lvl2pPr>
            <a:lvl3pPr marL="811213" indent="-274638"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3pPr>
            <a:lvl4pPr marL="1074738" indent="-263525"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4pPr>
            <a:lvl5pPr marL="1347788" indent="-27305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ZA" sz="2000" dirty="0"/>
          </a:p>
          <a:p>
            <a:pPr marL="457200" indent="-457200">
              <a:buFont typeface="+mj-lt"/>
              <a:buAutoNum type="arabicParenR" startAt="5"/>
            </a:pPr>
            <a:r>
              <a:rPr lang="en-ZA" sz="2400" dirty="0"/>
              <a:t>Project Development</a:t>
            </a:r>
          </a:p>
          <a:p>
            <a:pPr lvl="1"/>
            <a:r>
              <a:rPr lang="en-GB" sz="2000" dirty="0"/>
              <a:t>Tools Used</a:t>
            </a:r>
          </a:p>
          <a:p>
            <a:pPr lvl="1"/>
            <a:r>
              <a:rPr lang="en-ZA" sz="2000" dirty="0"/>
              <a:t>Machine Learning Models</a:t>
            </a:r>
          </a:p>
          <a:p>
            <a:pPr lvl="1"/>
            <a:r>
              <a:rPr lang="en-ZA" sz="2000" dirty="0"/>
              <a:t>Issues During </a:t>
            </a:r>
            <a:r>
              <a:rPr lang="en-ZA" sz="2000" dirty="0" smtClean="0"/>
              <a:t>Development</a:t>
            </a:r>
            <a:endParaRPr lang="en-ZA" sz="2400" dirty="0" smtClean="0"/>
          </a:p>
          <a:p>
            <a:pPr marL="457200" indent="-457200">
              <a:buFont typeface="+mj-lt"/>
              <a:buAutoNum type="arabicParenR" startAt="6"/>
            </a:pPr>
            <a:r>
              <a:rPr lang="en-ZA" sz="2400" dirty="0" smtClean="0"/>
              <a:t>Project Testing</a:t>
            </a:r>
          </a:p>
          <a:p>
            <a:pPr lvl="1"/>
            <a:r>
              <a:rPr lang="en-ZA" sz="2000" dirty="0" smtClean="0"/>
              <a:t>Testing Feedback</a:t>
            </a:r>
          </a:p>
          <a:p>
            <a:pPr lvl="1"/>
            <a:r>
              <a:rPr lang="en-ZA" sz="2000" dirty="0" smtClean="0"/>
              <a:t>Issues During Testing</a:t>
            </a:r>
          </a:p>
          <a:p>
            <a:pPr marL="457200" indent="-457200">
              <a:buFont typeface="+mj-lt"/>
              <a:buAutoNum type="arabicParenR" startAt="6"/>
            </a:pPr>
            <a:r>
              <a:rPr lang="en-ZA" sz="2400" dirty="0" smtClean="0"/>
              <a:t>Project Deliverables</a:t>
            </a:r>
          </a:p>
          <a:p>
            <a:pPr lvl="1"/>
            <a:r>
              <a:rPr lang="en-ZA" sz="2000" dirty="0" smtClean="0"/>
              <a:t>Learning Outcomes</a:t>
            </a:r>
          </a:p>
          <a:p>
            <a:pPr lvl="1"/>
            <a:r>
              <a:rPr lang="en-ZA" sz="2000" dirty="0" smtClean="0"/>
              <a:t>Project Documentation</a:t>
            </a:r>
          </a:p>
          <a:p>
            <a:pPr marL="457200" indent="-457200">
              <a:buFont typeface="+mj-lt"/>
              <a:buAutoNum type="arabicParenR" startAt="8"/>
            </a:pPr>
            <a:r>
              <a:rPr lang="en-ZA" sz="2400" dirty="0" smtClean="0"/>
              <a:t>Project</a:t>
            </a:r>
            <a:r>
              <a:rPr lang="en-ZA" sz="2200" dirty="0" smtClean="0"/>
              <a:t> </a:t>
            </a:r>
            <a:r>
              <a:rPr lang="en-ZA" sz="2400" dirty="0" smtClean="0"/>
              <a:t>Presentation</a:t>
            </a:r>
            <a:r>
              <a:rPr lang="en-ZA" sz="2200" dirty="0" smtClean="0"/>
              <a:t> </a:t>
            </a:r>
          </a:p>
          <a:p>
            <a:pPr lvl="1"/>
            <a:r>
              <a:rPr lang="en-ZA" sz="2000" dirty="0" smtClean="0"/>
              <a:t>Repository </a:t>
            </a:r>
            <a:r>
              <a:rPr lang="en-ZA" sz="2000" dirty="0" smtClean="0"/>
              <a:t>Explanation</a:t>
            </a:r>
          </a:p>
          <a:p>
            <a:pPr lvl="1"/>
            <a:r>
              <a:rPr lang="en-ZA" sz="2000" dirty="0" smtClean="0"/>
              <a:t>Project Workflow</a:t>
            </a:r>
            <a:endParaRPr lang="en-ZA" sz="2000" dirty="0" smtClean="0"/>
          </a:p>
          <a:p>
            <a:pPr lvl="1"/>
            <a:r>
              <a:rPr lang="en-GB" sz="2000" dirty="0" smtClean="0"/>
              <a:t>Project Walkthrough</a:t>
            </a:r>
          </a:p>
          <a:p>
            <a:pPr marL="457200" indent="-457200">
              <a:buFont typeface="+mj-lt"/>
              <a:buAutoNum type="arabicParenR" startAt="8"/>
            </a:pPr>
            <a:r>
              <a:rPr lang="en-ZA" sz="2400" dirty="0" smtClean="0"/>
              <a:t>Project Conclusion </a:t>
            </a:r>
          </a:p>
        </p:txBody>
      </p:sp>
    </p:spTree>
    <p:extLst>
      <p:ext uri="{BB962C8B-B14F-4D97-AF65-F5344CB8AC3E}">
        <p14:creationId xmlns:p14="http://schemas.microsoft.com/office/powerpoint/2010/main" val="85197129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smtClean="0"/>
              <a:t>Project Introduction</a:t>
            </a:r>
            <a:endParaRPr lang="en-US"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11473200" cy="6039348"/>
          </a:xfrm>
        </p:spPr>
        <p:txBody>
          <a:bodyPr/>
          <a:lstStyle/>
          <a:p>
            <a:pPr>
              <a:buFont typeface="Wingdings" panose="05000000000000000000" pitchFamily="2" charset="2"/>
              <a:buChar char="Ø"/>
            </a:pPr>
            <a:r>
              <a:rPr lang="en-ZA" sz="2000" b="1" dirty="0" smtClean="0">
                <a:latin typeface="Times New Roman" panose="02020603050405020304" pitchFamily="18" charset="0"/>
                <a:cs typeface="Times New Roman" panose="02020603050405020304" pitchFamily="18" charset="0"/>
              </a:rPr>
              <a:t>Project Subject Area</a:t>
            </a:r>
          </a:p>
          <a:p>
            <a:pPr lvl="1"/>
            <a:r>
              <a:rPr lang="en-GB" sz="1800" dirty="0">
                <a:latin typeface="Times New Roman" panose="02020603050405020304" pitchFamily="18" charset="0"/>
                <a:cs typeface="Times New Roman" panose="02020603050405020304" pitchFamily="18" charset="0"/>
              </a:rPr>
              <a:t>There has been </a:t>
            </a:r>
            <a:r>
              <a:rPr lang="en-GB" sz="1800" dirty="0" smtClean="0">
                <a:latin typeface="Times New Roman" panose="02020603050405020304" pitchFamily="18" charset="0"/>
                <a:cs typeface="Times New Roman" panose="02020603050405020304" pitchFamily="18" charset="0"/>
              </a:rPr>
              <a:t>a significate </a:t>
            </a:r>
            <a:r>
              <a:rPr lang="en-GB" sz="1800" dirty="0">
                <a:latin typeface="Times New Roman" panose="02020603050405020304" pitchFamily="18" charset="0"/>
                <a:cs typeface="Times New Roman" panose="02020603050405020304" pitchFamily="18" charset="0"/>
              </a:rPr>
              <a:t>increase of interest towards deploying </a:t>
            </a:r>
            <a:r>
              <a:rPr lang="en-GB" sz="1800" dirty="0" smtClean="0">
                <a:latin typeface="Times New Roman" panose="02020603050405020304" pitchFamily="18" charset="0"/>
                <a:cs typeface="Times New Roman" panose="02020603050405020304" pitchFamily="18" charset="0"/>
              </a:rPr>
              <a:t>intelligent software </a:t>
            </a:r>
            <a:r>
              <a:rPr lang="en-GB" sz="1800" dirty="0">
                <a:latin typeface="Times New Roman" panose="02020603050405020304" pitchFamily="18" charset="0"/>
                <a:cs typeface="Times New Roman" panose="02020603050405020304" pitchFamily="18" charset="0"/>
              </a:rPr>
              <a:t>in the field of Sport Analytics based on </a:t>
            </a:r>
            <a:r>
              <a:rPr lang="en-GB" sz="1800" dirty="0" smtClean="0">
                <a:latin typeface="Times New Roman" panose="02020603050405020304" pitchFamily="18" charset="0"/>
                <a:cs typeface="Times New Roman" panose="02020603050405020304" pitchFamily="18" charset="0"/>
              </a:rPr>
              <a:t>Machine </a:t>
            </a:r>
            <a:r>
              <a:rPr lang="en-GB" sz="1800" dirty="0">
                <a:latin typeface="Times New Roman" panose="02020603050405020304" pitchFamily="18" charset="0"/>
                <a:cs typeface="Times New Roman" panose="02020603050405020304" pitchFamily="18" charset="0"/>
              </a:rPr>
              <a:t>Learning </a:t>
            </a:r>
            <a:r>
              <a:rPr lang="en-GB" sz="1800" dirty="0" smtClean="0">
                <a:latin typeface="Times New Roman" panose="02020603050405020304" pitchFamily="18" charset="0"/>
                <a:cs typeface="Times New Roman" panose="02020603050405020304" pitchFamily="18" charset="0"/>
              </a:rPr>
              <a:t>techniques. These </a:t>
            </a:r>
            <a:r>
              <a:rPr lang="en-GB" sz="1800" dirty="0">
                <a:latin typeface="Times New Roman" panose="02020603050405020304" pitchFamily="18" charset="0"/>
                <a:cs typeface="Times New Roman" panose="02020603050405020304" pitchFamily="18" charset="0"/>
              </a:rPr>
              <a:t>algorithms come </a:t>
            </a:r>
            <a:r>
              <a:rPr lang="en-GB" sz="1800" dirty="0" smtClean="0">
                <a:latin typeface="Times New Roman" panose="02020603050405020304" pitchFamily="18" charset="0"/>
                <a:cs typeface="Times New Roman" panose="02020603050405020304" pitchFamily="18" charset="0"/>
              </a:rPr>
              <a:t>into play </a:t>
            </a:r>
            <a:r>
              <a:rPr lang="en-GB" sz="1800" dirty="0">
                <a:latin typeface="Times New Roman" panose="02020603050405020304" pitchFamily="18" charset="0"/>
                <a:cs typeface="Times New Roman" panose="02020603050405020304" pitchFamily="18" charset="0"/>
              </a:rPr>
              <a:t>in order </a:t>
            </a:r>
            <a:r>
              <a:rPr lang="en-GB" sz="1800" dirty="0" smtClean="0">
                <a:latin typeface="Times New Roman" panose="02020603050405020304" pitchFamily="18" charset="0"/>
                <a:cs typeface="Times New Roman" panose="02020603050405020304" pitchFamily="18" charset="0"/>
              </a:rPr>
              <a:t>to gain a </a:t>
            </a:r>
            <a:r>
              <a:rPr lang="en-ZA" sz="1800" dirty="0" smtClean="0">
                <a:latin typeface="Times New Roman" panose="02020603050405020304" pitchFamily="18" charset="0"/>
                <a:cs typeface="Times New Roman" panose="02020603050405020304" pitchFamily="18" charset="0"/>
              </a:rPr>
              <a:t>competitive</a:t>
            </a:r>
            <a:r>
              <a:rPr lang="en-GB" sz="1800" dirty="0" smtClean="0">
                <a:latin typeface="Times New Roman" panose="02020603050405020304" pitchFamily="18" charset="0"/>
                <a:cs typeface="Times New Roman" panose="02020603050405020304" pitchFamily="18" charset="0"/>
              </a:rPr>
              <a:t> advantage over competitors and challenge </a:t>
            </a:r>
            <a:r>
              <a:rPr lang="en-GB" sz="1800" dirty="0">
                <a:latin typeface="Times New Roman" panose="02020603050405020304" pitchFamily="18" charset="0"/>
                <a:cs typeface="Times New Roman" panose="02020603050405020304" pitchFamily="18" charset="0"/>
              </a:rPr>
              <a:t>the unpredictable nature of sport given </a:t>
            </a:r>
            <a:r>
              <a:rPr lang="en-ZA" sz="1800" dirty="0" smtClean="0">
                <a:latin typeface="Times New Roman" panose="02020603050405020304" pitchFamily="18" charset="0"/>
                <a:cs typeface="Times New Roman" panose="02020603050405020304" pitchFamily="18" charset="0"/>
              </a:rPr>
              <a:t>several</a:t>
            </a:r>
            <a:r>
              <a:rPr lang="en-GB" sz="1800" dirty="0" smtClean="0">
                <a:latin typeface="Times New Roman" panose="02020603050405020304" pitchFamily="18" charset="0"/>
                <a:cs typeface="Times New Roman" panose="02020603050405020304" pitchFamily="18" charset="0"/>
              </a:rPr>
              <a:t> external </a:t>
            </a:r>
            <a:r>
              <a:rPr lang="en-GB" sz="1800" dirty="0">
                <a:latin typeface="Times New Roman" panose="02020603050405020304" pitchFamily="18" charset="0"/>
                <a:cs typeface="Times New Roman" panose="02020603050405020304" pitchFamily="18" charset="0"/>
              </a:rPr>
              <a:t>and internal factors that can shift the outcome of </a:t>
            </a:r>
            <a:r>
              <a:rPr lang="en-GB" sz="1800" dirty="0" smtClean="0">
                <a:latin typeface="Times New Roman" panose="02020603050405020304" pitchFamily="18" charset="0"/>
                <a:cs typeface="Times New Roman" panose="02020603050405020304" pitchFamily="18" charset="0"/>
              </a:rPr>
              <a:t>a single event. </a:t>
            </a:r>
          </a:p>
          <a:p>
            <a:pPr lvl="1"/>
            <a:r>
              <a:rPr lang="en-GB" sz="1800" dirty="0" smtClean="0">
                <a:latin typeface="Times New Roman" panose="02020603050405020304" pitchFamily="18" charset="0"/>
                <a:cs typeface="Times New Roman" panose="02020603050405020304" pitchFamily="18" charset="0"/>
              </a:rPr>
              <a:t>One </a:t>
            </a:r>
            <a:r>
              <a:rPr lang="en-GB" sz="1800" dirty="0">
                <a:latin typeface="Times New Roman" panose="02020603050405020304" pitchFamily="18" charset="0"/>
                <a:cs typeface="Times New Roman" panose="02020603050405020304" pitchFamily="18" charset="0"/>
              </a:rPr>
              <a:t>particular sport which has seen </a:t>
            </a:r>
            <a:r>
              <a:rPr lang="en-GB" sz="1800" dirty="0" smtClean="0">
                <a:latin typeface="Times New Roman" panose="02020603050405020304" pitchFamily="18" charset="0"/>
                <a:cs typeface="Times New Roman" panose="02020603050405020304" pitchFamily="18" charset="0"/>
              </a:rPr>
              <a:t>numerous breakthroughs in </a:t>
            </a:r>
            <a:r>
              <a:rPr lang="en-GB" sz="1800" dirty="0">
                <a:latin typeface="Times New Roman" panose="02020603050405020304" pitchFamily="18" charset="0"/>
                <a:cs typeface="Times New Roman" panose="02020603050405020304" pitchFamily="18" charset="0"/>
              </a:rPr>
              <a:t>recent years in terms of innovative technology is Formula 1, </a:t>
            </a:r>
            <a:r>
              <a:rPr lang="en-GB" sz="1800" dirty="0" smtClean="0">
                <a:latin typeface="Times New Roman" panose="02020603050405020304" pitchFamily="18" charset="0"/>
                <a:cs typeface="Times New Roman" panose="02020603050405020304" pitchFamily="18" charset="0"/>
              </a:rPr>
              <a:t>the highest-class </a:t>
            </a:r>
            <a:r>
              <a:rPr lang="en-GB" sz="1800" dirty="0">
                <a:latin typeface="Times New Roman" panose="02020603050405020304" pitchFamily="18" charset="0"/>
                <a:cs typeface="Times New Roman" panose="02020603050405020304" pitchFamily="18" charset="0"/>
              </a:rPr>
              <a:t>single-seater racing competition in the </a:t>
            </a:r>
            <a:r>
              <a:rPr lang="en-GB" sz="1800" dirty="0" smtClean="0">
                <a:latin typeface="Times New Roman" panose="02020603050405020304" pitchFamily="18" charset="0"/>
                <a:cs typeface="Times New Roman" panose="02020603050405020304" pitchFamily="18" charset="0"/>
              </a:rPr>
              <a:t>world </a:t>
            </a:r>
            <a:r>
              <a:rPr lang="en-ZA" sz="1800" dirty="0" smtClean="0">
                <a:latin typeface="Times New Roman" panose="02020603050405020304" pitchFamily="18" charset="0"/>
                <a:cs typeface="Times New Roman" panose="02020603050405020304" pitchFamily="18" charset="0"/>
              </a:rPr>
              <a:t>followed by millions. </a:t>
            </a:r>
            <a:r>
              <a:rPr lang="en-GB" sz="1800" dirty="0">
                <a:latin typeface="Times New Roman" panose="02020603050405020304" pitchFamily="18" charset="0"/>
                <a:cs typeface="Times New Roman" panose="02020603050405020304" pitchFamily="18" charset="0"/>
              </a:rPr>
              <a:t>Formula 1 is the pinnacle of motorsports and is a sporting spectacle to behold, but behind the scenes, there are hours upon hours of data collection and analysis to continuously evolve as well as improve both the vehicles and drivers</a:t>
            </a:r>
            <a:r>
              <a:rPr lang="en-GB" sz="1800" dirty="0" smtClean="0">
                <a:latin typeface="Times New Roman" panose="02020603050405020304" pitchFamily="18" charset="0"/>
                <a:cs typeface="Times New Roman" panose="02020603050405020304" pitchFamily="18" charset="0"/>
              </a:rPr>
              <a:t>.</a:t>
            </a:r>
          </a:p>
          <a:p>
            <a:pPr lvl="1"/>
            <a:endParaRPr lang="en-ZA" sz="1800" b="1"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ZA" sz="2000" b="1" dirty="0" smtClean="0">
                <a:latin typeface="Times New Roman" panose="02020603050405020304" pitchFamily="18" charset="0"/>
                <a:cs typeface="Times New Roman" panose="02020603050405020304" pitchFamily="18" charset="0"/>
              </a:rPr>
              <a:t>Project Problem Statement</a:t>
            </a:r>
          </a:p>
          <a:p>
            <a:pPr lvl="1"/>
            <a:r>
              <a:rPr lang="en-GB" sz="1800" dirty="0">
                <a:latin typeface="Times New Roman" panose="02020603050405020304" pitchFamily="18" charset="0"/>
                <a:cs typeface="Times New Roman" panose="02020603050405020304" pitchFamily="18" charset="0"/>
              </a:rPr>
              <a:t>With the growing competitiveness in the world of motorsports, and hundreds of </a:t>
            </a:r>
            <a:r>
              <a:rPr lang="en-GB" sz="1800" dirty="0" smtClean="0">
                <a:latin typeface="Times New Roman" panose="02020603050405020304" pitchFamily="18" charset="0"/>
                <a:cs typeface="Times New Roman" panose="02020603050405020304" pitchFamily="18" charset="0"/>
              </a:rPr>
              <a:t>teams battling </a:t>
            </a:r>
            <a:r>
              <a:rPr lang="en-GB" sz="1800" dirty="0">
                <a:latin typeface="Times New Roman" panose="02020603050405020304" pitchFamily="18" charset="0"/>
                <a:cs typeface="Times New Roman" panose="02020603050405020304" pitchFamily="18" charset="0"/>
              </a:rPr>
              <a:t>for the crown of the fastest on the grid, it becomes difficult for team managers to analyse their competitors, drivers, as well as their performance. The Formula 1 Results Prediction Application assists teams with this by predicting their chances at the championship, analysing how they are affected by external factors, predicting all team results, and suggesting the best drivers for their cars</a:t>
            </a:r>
            <a:r>
              <a:rPr lang="en-GB" sz="1800" dirty="0" smtClean="0">
                <a:latin typeface="Times New Roman" panose="02020603050405020304" pitchFamily="18" charset="0"/>
                <a:cs typeface="Times New Roman" panose="02020603050405020304" pitchFamily="18" charset="0"/>
              </a:rPr>
              <a:t>.</a:t>
            </a:r>
            <a:endParaRPr lang="en-ZA" sz="18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3</a:t>
            </a:fld>
            <a:endParaRPr lang="en-US" dirty="0"/>
          </a:p>
        </p:txBody>
      </p:sp>
    </p:spTree>
    <p:extLst>
      <p:ext uri="{BB962C8B-B14F-4D97-AF65-F5344CB8AC3E}">
        <p14:creationId xmlns:p14="http://schemas.microsoft.com/office/powerpoint/2010/main" val="2692522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Goals and Objectives</a:t>
            </a:r>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11473200" cy="6039348"/>
          </a:xfrm>
        </p:spPr>
        <p:txBody>
          <a:bodyPr/>
          <a:lstStyle/>
          <a:p>
            <a:pPr>
              <a:buFont typeface="Wingdings" panose="05000000000000000000" pitchFamily="2" charset="2"/>
              <a:buChar char="Ø"/>
            </a:pPr>
            <a:r>
              <a:rPr lang="en-ZA" sz="2000" b="1" dirty="0" smtClean="0">
                <a:latin typeface="Times New Roman" panose="02020603050405020304" pitchFamily="18" charset="0"/>
                <a:cs typeface="Times New Roman" panose="02020603050405020304" pitchFamily="18" charset="0"/>
              </a:rPr>
              <a:t>Project Goals</a:t>
            </a:r>
          </a:p>
          <a:p>
            <a:pPr lvl="1"/>
            <a:r>
              <a:rPr lang="en-GB" sz="1800" dirty="0">
                <a:latin typeface="Times New Roman" panose="02020603050405020304" pitchFamily="18" charset="0"/>
                <a:cs typeface="Times New Roman" panose="02020603050405020304" pitchFamily="18" charset="0"/>
              </a:rPr>
              <a:t>The application should predict the future results of races for each </a:t>
            </a:r>
            <a:r>
              <a:rPr lang="en-GB" sz="1800" dirty="0" smtClean="0">
                <a:latin typeface="Times New Roman" panose="02020603050405020304" pitchFamily="18" charset="0"/>
                <a:cs typeface="Times New Roman" panose="02020603050405020304" pitchFamily="18" charset="0"/>
              </a:rPr>
              <a:t>team</a:t>
            </a:r>
          </a:p>
          <a:p>
            <a:pPr lvl="1"/>
            <a:r>
              <a:rPr lang="en-GB" sz="1800" dirty="0" smtClean="0">
                <a:latin typeface="Times New Roman" panose="02020603050405020304" pitchFamily="18" charset="0"/>
                <a:cs typeface="Times New Roman" panose="02020603050405020304" pitchFamily="18" charset="0"/>
              </a:rPr>
              <a:t>The </a:t>
            </a:r>
            <a:r>
              <a:rPr lang="en-GB" sz="1800" dirty="0">
                <a:latin typeface="Times New Roman" panose="02020603050405020304" pitchFamily="18" charset="0"/>
                <a:cs typeface="Times New Roman" panose="02020603050405020304" pitchFamily="18" charset="0"/>
              </a:rPr>
              <a:t>application should take into consideration the impact of a driver's performance metrics on race outcomes</a:t>
            </a:r>
          </a:p>
          <a:p>
            <a:pPr lvl="1"/>
            <a:r>
              <a:rPr lang="en-GB" sz="1800" dirty="0" smtClean="0">
                <a:latin typeface="Times New Roman" panose="02020603050405020304" pitchFamily="18" charset="0"/>
                <a:cs typeface="Times New Roman" panose="02020603050405020304" pitchFamily="18" charset="0"/>
              </a:rPr>
              <a:t>The </a:t>
            </a:r>
            <a:r>
              <a:rPr lang="en-GB" sz="1800" dirty="0">
                <a:latin typeface="Times New Roman" panose="02020603050405020304" pitchFamily="18" charset="0"/>
                <a:cs typeface="Times New Roman" panose="02020603050405020304" pitchFamily="18" charset="0"/>
              </a:rPr>
              <a:t>application should take into consideration the impact of a team’s performance metrics on race outcomes</a:t>
            </a:r>
          </a:p>
          <a:p>
            <a:pPr lvl="1"/>
            <a:r>
              <a:rPr lang="en-GB" sz="1800" dirty="0" smtClean="0">
                <a:latin typeface="Times New Roman" panose="02020603050405020304" pitchFamily="18" charset="0"/>
                <a:cs typeface="Times New Roman" panose="02020603050405020304" pitchFamily="18" charset="0"/>
              </a:rPr>
              <a:t>The </a:t>
            </a:r>
            <a:r>
              <a:rPr lang="en-GB" sz="1800" dirty="0">
                <a:latin typeface="Times New Roman" panose="02020603050405020304" pitchFamily="18" charset="0"/>
                <a:cs typeface="Times New Roman" panose="02020603050405020304" pitchFamily="18" charset="0"/>
              </a:rPr>
              <a:t>application should take into consideration the impact of external factors such as weather, race track, and travel on race outcomes</a:t>
            </a:r>
          </a:p>
          <a:p>
            <a:pPr lvl="1"/>
            <a:r>
              <a:rPr lang="en-GB" sz="1800" dirty="0" smtClean="0">
                <a:latin typeface="Times New Roman" panose="02020603050405020304" pitchFamily="18" charset="0"/>
                <a:cs typeface="Times New Roman" panose="02020603050405020304" pitchFamily="18" charset="0"/>
              </a:rPr>
              <a:t>The </a:t>
            </a:r>
            <a:r>
              <a:rPr lang="en-GB" sz="1800" dirty="0">
                <a:latin typeface="Times New Roman" panose="02020603050405020304" pitchFamily="18" charset="0"/>
                <a:cs typeface="Times New Roman" panose="02020603050405020304" pitchFamily="18" charset="0"/>
              </a:rPr>
              <a:t>application should suggest the optimum driver for a team’s </a:t>
            </a:r>
            <a:r>
              <a:rPr lang="en-GB" sz="1800" dirty="0" smtClean="0">
                <a:latin typeface="Times New Roman" panose="02020603050405020304" pitchFamily="18" charset="0"/>
                <a:cs typeface="Times New Roman" panose="02020603050405020304" pitchFamily="18" charset="0"/>
              </a:rPr>
              <a:t>car</a:t>
            </a:r>
          </a:p>
          <a:p>
            <a:pPr lvl="1"/>
            <a:r>
              <a:rPr lang="en-GB" sz="1800" dirty="0" smtClean="0">
                <a:latin typeface="Times New Roman" panose="02020603050405020304" pitchFamily="18" charset="0"/>
                <a:cs typeface="Times New Roman" panose="02020603050405020304" pitchFamily="18" charset="0"/>
              </a:rPr>
              <a:t>The </a:t>
            </a:r>
            <a:r>
              <a:rPr lang="en-GB" sz="1800" dirty="0">
                <a:latin typeface="Times New Roman" panose="02020603050405020304" pitchFamily="18" charset="0"/>
                <a:cs typeface="Times New Roman" panose="02020603050405020304" pitchFamily="18" charset="0"/>
              </a:rPr>
              <a:t>application should predict the chances of a team winning the Formula 1 championship</a:t>
            </a:r>
          </a:p>
          <a:p>
            <a:pPr lvl="1"/>
            <a:r>
              <a:rPr lang="en-GB" sz="1800" dirty="0" smtClean="0">
                <a:latin typeface="Times New Roman" panose="02020603050405020304" pitchFamily="18" charset="0"/>
                <a:cs typeface="Times New Roman" panose="02020603050405020304" pitchFamily="18" charset="0"/>
              </a:rPr>
              <a:t>The </a:t>
            </a:r>
            <a:r>
              <a:rPr lang="en-GB" sz="1800" dirty="0">
                <a:latin typeface="Times New Roman" panose="02020603050405020304" pitchFamily="18" charset="0"/>
                <a:cs typeface="Times New Roman" panose="02020603050405020304" pitchFamily="18" charset="0"/>
              </a:rPr>
              <a:t>application should display the predictions in an easy-to-understand format and allow users to view the different information it has to </a:t>
            </a:r>
            <a:r>
              <a:rPr lang="en-GB" sz="1800" dirty="0" smtClean="0">
                <a:latin typeface="Times New Roman" panose="02020603050405020304" pitchFamily="18" charset="0"/>
                <a:cs typeface="Times New Roman" panose="02020603050405020304" pitchFamily="18" charset="0"/>
              </a:rPr>
              <a:t>offer</a:t>
            </a:r>
          </a:p>
          <a:p>
            <a:pPr lvl="1"/>
            <a:endParaRPr lang="en-ZA" sz="18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ZA" sz="2000" b="1" dirty="0" smtClean="0">
                <a:latin typeface="Times New Roman" panose="02020603050405020304" pitchFamily="18" charset="0"/>
                <a:cs typeface="Times New Roman" panose="02020603050405020304" pitchFamily="18" charset="0"/>
              </a:rPr>
              <a:t>Project Objectives</a:t>
            </a:r>
          </a:p>
          <a:p>
            <a:pPr lvl="1"/>
            <a:r>
              <a:rPr lang="en-GB" sz="1800" dirty="0">
                <a:latin typeface="Times New Roman" panose="02020603050405020304" pitchFamily="18" charset="0"/>
                <a:cs typeface="Times New Roman" panose="02020603050405020304" pitchFamily="18" charset="0"/>
              </a:rPr>
              <a:t>Create an application that can predict the results of future races taking into account all the factors that influence the outcome</a:t>
            </a:r>
          </a:p>
          <a:p>
            <a:pPr lvl="1"/>
            <a:r>
              <a:rPr lang="en-GB" sz="1800" dirty="0" smtClean="0">
                <a:latin typeface="Times New Roman" panose="02020603050405020304" pitchFamily="18" charset="0"/>
                <a:cs typeface="Times New Roman" panose="02020603050405020304" pitchFamily="18" charset="0"/>
              </a:rPr>
              <a:t>To </a:t>
            </a:r>
            <a:r>
              <a:rPr lang="en-GB" sz="1800" dirty="0">
                <a:latin typeface="Times New Roman" panose="02020603050405020304" pitchFamily="18" charset="0"/>
                <a:cs typeface="Times New Roman" panose="02020603050405020304" pitchFamily="18" charset="0"/>
              </a:rPr>
              <a:t>determine future results, the application will leverage machine learning to process, understand, and use the data about drivers, teams, and external factors</a:t>
            </a:r>
          </a:p>
          <a:p>
            <a:pPr lvl="1"/>
            <a:r>
              <a:rPr lang="en-GB" sz="1800" dirty="0" smtClean="0">
                <a:latin typeface="Times New Roman" panose="02020603050405020304" pitchFamily="18" charset="0"/>
                <a:cs typeface="Times New Roman" panose="02020603050405020304" pitchFamily="18" charset="0"/>
              </a:rPr>
              <a:t>Integrate </a:t>
            </a:r>
            <a:r>
              <a:rPr lang="en-GB" sz="1800" dirty="0">
                <a:latin typeface="Times New Roman" panose="02020603050405020304" pitchFamily="18" charset="0"/>
                <a:cs typeface="Times New Roman" panose="02020603050405020304" pitchFamily="18" charset="0"/>
              </a:rPr>
              <a:t>a database that the application can use to store and retrieve this </a:t>
            </a:r>
            <a:r>
              <a:rPr lang="en-GB" sz="1800" dirty="0" smtClean="0">
                <a:latin typeface="Times New Roman" panose="02020603050405020304" pitchFamily="18" charset="0"/>
                <a:cs typeface="Times New Roman" panose="02020603050405020304" pitchFamily="18" charset="0"/>
              </a:rPr>
              <a:t>data</a:t>
            </a:r>
          </a:p>
          <a:p>
            <a:pPr lvl="1"/>
            <a:r>
              <a:rPr lang="en-GB" sz="1800" dirty="0" smtClean="0">
                <a:latin typeface="Times New Roman" panose="02020603050405020304" pitchFamily="18" charset="0"/>
                <a:cs typeface="Times New Roman" panose="02020603050405020304" pitchFamily="18" charset="0"/>
              </a:rPr>
              <a:t>Create </a:t>
            </a:r>
            <a:r>
              <a:rPr lang="en-GB" sz="1800" dirty="0">
                <a:latin typeface="Times New Roman" panose="02020603050405020304" pitchFamily="18" charset="0"/>
                <a:cs typeface="Times New Roman" panose="02020603050405020304" pitchFamily="18" charset="0"/>
              </a:rPr>
              <a:t>a user interface which is user-friendly and attractive</a:t>
            </a:r>
            <a:endParaRPr lang="en-ZA" sz="18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4</a:t>
            </a:fld>
            <a:endParaRPr lang="en-US" dirty="0"/>
          </a:p>
        </p:txBody>
      </p:sp>
    </p:spTree>
    <p:extLst>
      <p:ext uri="{BB962C8B-B14F-4D97-AF65-F5344CB8AC3E}">
        <p14:creationId xmlns:p14="http://schemas.microsoft.com/office/powerpoint/2010/main" val="25685092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Literature Review</a:t>
            </a:r>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11473200" cy="6039348"/>
          </a:xfrm>
        </p:spPr>
        <p:txBody>
          <a:bodyPr/>
          <a:lstStyle/>
          <a:p>
            <a:pPr>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This slide will briefly summarise the previous research and accredited pieces of work on the project subject area</a:t>
            </a:r>
          </a:p>
          <a:p>
            <a:pPr lvl="1"/>
            <a:r>
              <a:rPr lang="en-GB" dirty="0" err="1">
                <a:latin typeface="Times New Roman" panose="02020603050405020304" pitchFamily="18" charset="0"/>
                <a:cs typeface="Times New Roman" panose="02020603050405020304" pitchFamily="18" charset="0"/>
              </a:rPr>
              <a:t>M.Lewis</a:t>
            </a:r>
            <a:r>
              <a:rPr lang="en-GB" dirty="0">
                <a:latin typeface="Times New Roman" panose="02020603050405020304" pitchFamily="18" charset="0"/>
                <a:cs typeface="Times New Roman" panose="02020603050405020304" pitchFamily="18" charset="0"/>
              </a:rPr>
              <a:t>. (2004, March 17). </a:t>
            </a:r>
            <a:r>
              <a:rPr lang="en-GB" dirty="0" err="1">
                <a:latin typeface="Times New Roman" panose="02020603050405020304" pitchFamily="18" charset="0"/>
                <a:cs typeface="Times New Roman" panose="02020603050405020304" pitchFamily="18" charset="0"/>
              </a:rPr>
              <a:t>Moneyball</a:t>
            </a:r>
            <a:r>
              <a:rPr lang="en-GB" dirty="0">
                <a:latin typeface="Times New Roman" panose="02020603050405020304" pitchFamily="18" charset="0"/>
                <a:cs typeface="Times New Roman" panose="02020603050405020304" pitchFamily="18" charset="0"/>
              </a:rPr>
              <a:t>: The Art of Winning an Unfair </a:t>
            </a:r>
            <a:r>
              <a:rPr lang="en-GB" dirty="0" smtClean="0">
                <a:latin typeface="Times New Roman" panose="02020603050405020304" pitchFamily="18" charset="0"/>
                <a:cs typeface="Times New Roman" panose="02020603050405020304" pitchFamily="18" charset="0"/>
              </a:rPr>
              <a:t>Game.is </a:t>
            </a:r>
            <a:r>
              <a:rPr lang="en-GB" dirty="0" smtClean="0">
                <a:latin typeface="Times New Roman" panose="02020603050405020304" pitchFamily="18" charset="0"/>
                <a:cs typeface="Times New Roman" panose="02020603050405020304" pitchFamily="18" charset="0"/>
              </a:rPr>
              <a:t>a </a:t>
            </a:r>
            <a:r>
              <a:rPr lang="en-GB" dirty="0">
                <a:latin typeface="Times New Roman" panose="02020603050405020304" pitchFamily="18" charset="0"/>
                <a:cs typeface="Times New Roman" panose="02020603050405020304" pitchFamily="18" charset="0"/>
              </a:rPr>
              <a:t>prime example of data-driven performance optimization in sports based on the story of how a baseball manager used statistical data and analytics to build a competitive baseball team despite the small budget. </a:t>
            </a:r>
            <a:endParaRPr lang="en-ZA" dirty="0" smtClean="0">
              <a:latin typeface="Times New Roman" panose="02020603050405020304" pitchFamily="18" charset="0"/>
              <a:cs typeface="Times New Roman" panose="02020603050405020304" pitchFamily="18" charset="0"/>
            </a:endParaRPr>
          </a:p>
          <a:p>
            <a:pPr lvl="1"/>
            <a:r>
              <a:rPr lang="en-GB" dirty="0">
                <a:latin typeface="Times New Roman" panose="02020603050405020304" pitchFamily="18" charset="0"/>
                <a:cs typeface="Times New Roman" panose="02020603050405020304" pitchFamily="18" charset="0"/>
              </a:rPr>
              <a:t>FIA. (2022). 2022 FORMULA ONE SPORTING </a:t>
            </a:r>
            <a:r>
              <a:rPr lang="en-GB" dirty="0" smtClean="0">
                <a:latin typeface="Times New Roman" panose="02020603050405020304" pitchFamily="18" charset="0"/>
                <a:cs typeface="Times New Roman" panose="02020603050405020304" pitchFamily="18" charset="0"/>
              </a:rPr>
              <a:t>REGULATION </a:t>
            </a:r>
            <a:r>
              <a:rPr lang="en-GB" dirty="0">
                <a:latin typeface="Times New Roman" panose="02020603050405020304" pitchFamily="18" charset="0"/>
                <a:cs typeface="Times New Roman" panose="02020603050405020304" pitchFamily="18" charset="0"/>
              </a:rPr>
              <a:t>is the official rule book released by the governing body of motorsports, </a:t>
            </a:r>
            <a:r>
              <a:rPr lang="en-GB" dirty="0" err="1">
                <a:latin typeface="Times New Roman" panose="02020603050405020304" pitchFamily="18" charset="0"/>
                <a:cs typeface="Times New Roman" panose="02020603050405020304" pitchFamily="18" charset="0"/>
              </a:rPr>
              <a:t>Fédération</a:t>
            </a:r>
            <a:r>
              <a:rPr lang="en-GB" dirty="0">
                <a:latin typeface="Times New Roman" panose="02020603050405020304" pitchFamily="18" charset="0"/>
                <a:cs typeface="Times New Roman" panose="02020603050405020304" pitchFamily="18" charset="0"/>
              </a:rPr>
              <a:t> Internationale de </a:t>
            </a:r>
            <a:r>
              <a:rPr lang="en-GB" dirty="0" err="1">
                <a:latin typeface="Times New Roman" panose="02020603050405020304" pitchFamily="18" charset="0"/>
                <a:cs typeface="Times New Roman" panose="02020603050405020304" pitchFamily="18" charset="0"/>
              </a:rPr>
              <a:t>l'Automobile</a:t>
            </a:r>
            <a:r>
              <a:rPr lang="en-GB" dirty="0">
                <a:latin typeface="Times New Roman" panose="02020603050405020304" pitchFamily="18" charset="0"/>
                <a:cs typeface="Times New Roman" panose="02020603050405020304" pitchFamily="18" charset="0"/>
              </a:rPr>
              <a:t> known as FIA, to fairly manage the sport. This piece of work was essential to understanding the various rules and regulations that govern the sport as well as some insight into features of the sport that can influence the results. </a:t>
            </a:r>
            <a:endParaRPr lang="en-ZA" dirty="0" smtClean="0">
              <a:latin typeface="Times New Roman" panose="02020603050405020304" pitchFamily="18" charset="0"/>
              <a:cs typeface="Times New Roman" panose="02020603050405020304" pitchFamily="18" charset="0"/>
            </a:endParaRPr>
          </a:p>
          <a:p>
            <a:pPr lvl="1"/>
            <a:r>
              <a:rPr lang="en-ZA" dirty="0" smtClean="0">
                <a:latin typeface="Times New Roman" panose="02020603050405020304" pitchFamily="18" charset="0"/>
                <a:cs typeface="Times New Roman" panose="02020603050405020304" pitchFamily="18" charset="0"/>
              </a:rPr>
              <a:t>C.</a:t>
            </a:r>
            <a:r>
              <a:rPr lang="en-GB" dirty="0">
                <a:latin typeface="Times New Roman" panose="02020603050405020304" pitchFamily="18" charset="0"/>
                <a:cs typeface="Times New Roman" panose="02020603050405020304" pitchFamily="18" charset="0"/>
              </a:rPr>
              <a:t> Ditcher, </a:t>
            </a:r>
            <a:r>
              <a:rPr lang="en-GB" dirty="0" err="1">
                <a:latin typeface="Times New Roman" panose="02020603050405020304" pitchFamily="18" charset="0"/>
                <a:cs typeface="Times New Roman" panose="02020603050405020304" pitchFamily="18" charset="0"/>
              </a:rPr>
              <a:t>M.OReilly</a:t>
            </a:r>
            <a:r>
              <a:rPr lang="en-GB" dirty="0">
                <a:latin typeface="Times New Roman" panose="02020603050405020304" pitchFamily="18" charset="0"/>
                <a:cs typeface="Times New Roman" panose="02020603050405020304" pitchFamily="18" charset="0"/>
              </a:rPr>
              <a:t>, &amp; </a:t>
            </a:r>
            <a:r>
              <a:rPr lang="en-GB" dirty="0" err="1">
                <a:latin typeface="Times New Roman" panose="02020603050405020304" pitchFamily="18" charset="0"/>
                <a:cs typeface="Times New Roman" panose="02020603050405020304" pitchFamily="18" charset="0"/>
              </a:rPr>
              <a:t>E.Delahunt</a:t>
            </a:r>
            <a:r>
              <a:rPr lang="en-GB" dirty="0">
                <a:latin typeface="Times New Roman" panose="02020603050405020304" pitchFamily="18" charset="0"/>
                <a:cs typeface="Times New Roman" panose="02020603050405020304" pitchFamily="18" charset="0"/>
              </a:rPr>
              <a:t>. (2021, March 20). Machine learning in sports science: challenges and </a:t>
            </a:r>
            <a:r>
              <a:rPr lang="en-GB" dirty="0" smtClean="0">
                <a:latin typeface="Times New Roman" panose="02020603050405020304" pitchFamily="18" charset="0"/>
                <a:cs typeface="Times New Roman" panose="02020603050405020304" pitchFamily="18" charset="0"/>
              </a:rPr>
              <a:t>opportunities</a:t>
            </a:r>
            <a:r>
              <a:rPr lang="en-ZA" dirty="0" smtClean="0">
                <a:latin typeface="Times New Roman" panose="02020603050405020304" pitchFamily="18" charset="0"/>
                <a:cs typeface="Times New Roman" panose="02020603050405020304" pitchFamily="18" charset="0"/>
              </a:rPr>
              <a:t> is an academic paper investigating the use of machine learning and artificial intelligence integration in sports.</a:t>
            </a:r>
            <a:endParaRPr lang="en-ZA" dirty="0" smtClean="0">
              <a:latin typeface="Times New Roman" panose="02020603050405020304" pitchFamily="18" charset="0"/>
              <a:cs typeface="Times New Roman" panose="02020603050405020304" pitchFamily="18" charset="0"/>
            </a:endParaRPr>
          </a:p>
          <a:p>
            <a:pPr lvl="1"/>
            <a:r>
              <a:rPr lang="en-ZA" dirty="0" err="1">
                <a:latin typeface="Times New Roman" panose="02020603050405020304" pitchFamily="18" charset="0"/>
                <a:cs typeface="Times New Roman" panose="02020603050405020304" pitchFamily="18" charset="0"/>
              </a:rPr>
              <a:t>R.M.Musa</a:t>
            </a:r>
            <a:r>
              <a:rPr lang="en-ZA" dirty="0">
                <a:latin typeface="Times New Roman" panose="02020603050405020304" pitchFamily="18" charset="0"/>
                <a:cs typeface="Times New Roman" panose="02020603050405020304" pitchFamily="18" charset="0"/>
              </a:rPr>
              <a:t>, </a:t>
            </a:r>
            <a:r>
              <a:rPr lang="en-ZA" dirty="0" err="1">
                <a:latin typeface="Times New Roman" panose="02020603050405020304" pitchFamily="18" charset="0"/>
                <a:cs typeface="Times New Roman" panose="02020603050405020304" pitchFamily="18" charset="0"/>
              </a:rPr>
              <a:t>Z.Taha</a:t>
            </a:r>
            <a:r>
              <a:rPr lang="en-ZA" dirty="0">
                <a:latin typeface="Times New Roman" panose="02020603050405020304" pitchFamily="18" charset="0"/>
                <a:cs typeface="Times New Roman" panose="02020603050405020304" pitchFamily="18" charset="0"/>
              </a:rPr>
              <a:t>, </a:t>
            </a:r>
            <a:r>
              <a:rPr lang="en-ZA" dirty="0" err="1">
                <a:latin typeface="Times New Roman" panose="02020603050405020304" pitchFamily="18" charset="0"/>
                <a:cs typeface="Times New Roman" panose="02020603050405020304" pitchFamily="18" charset="0"/>
              </a:rPr>
              <a:t>A.P.P.A.Majeed</a:t>
            </a:r>
            <a:r>
              <a:rPr lang="en-ZA" dirty="0">
                <a:latin typeface="Times New Roman" panose="02020603050405020304" pitchFamily="18" charset="0"/>
                <a:cs typeface="Times New Roman" panose="02020603050405020304" pitchFamily="18" charset="0"/>
              </a:rPr>
              <a:t>, &amp; </a:t>
            </a:r>
            <a:r>
              <a:rPr lang="en-ZA" dirty="0" err="1">
                <a:latin typeface="Times New Roman" panose="02020603050405020304" pitchFamily="18" charset="0"/>
                <a:cs typeface="Times New Roman" panose="02020603050405020304" pitchFamily="18" charset="0"/>
              </a:rPr>
              <a:t>M.R.Abdullah</a:t>
            </a:r>
            <a:r>
              <a:rPr lang="en-ZA" dirty="0">
                <a:latin typeface="Times New Roman" panose="02020603050405020304" pitchFamily="18" charset="0"/>
                <a:cs typeface="Times New Roman" panose="02020603050405020304" pitchFamily="18" charset="0"/>
              </a:rPr>
              <a:t>. (2018, September 19). Machine Learning in Sports: Identifying Potential </a:t>
            </a:r>
            <a:r>
              <a:rPr lang="en-ZA" dirty="0" smtClean="0">
                <a:latin typeface="Times New Roman" panose="02020603050405020304" pitchFamily="18" charset="0"/>
                <a:cs typeface="Times New Roman" panose="02020603050405020304" pitchFamily="18" charset="0"/>
              </a:rPr>
              <a:t>Archers is a book researching the use of machine learning techniques to identify the potential of a person to become an archer.</a:t>
            </a:r>
            <a:endParaRPr lang="en-ZA" dirty="0">
              <a:latin typeface="Times New Roman" panose="02020603050405020304" pitchFamily="18" charset="0"/>
              <a:cs typeface="Times New Roman" panose="02020603050405020304" pitchFamily="18" charset="0"/>
            </a:endParaRPr>
          </a:p>
          <a:p>
            <a:pPr lvl="1"/>
            <a:r>
              <a:rPr lang="en-ZA" dirty="0" smtClean="0">
                <a:latin typeface="Times New Roman" panose="02020603050405020304" pitchFamily="18" charset="0"/>
                <a:cs typeface="Times New Roman" panose="02020603050405020304" pitchFamily="18" charset="0"/>
              </a:rPr>
              <a:t>O.</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Hubáček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G.Šourek</a:t>
            </a:r>
            <a:r>
              <a:rPr lang="en-GB" dirty="0">
                <a:latin typeface="Times New Roman" panose="02020603050405020304" pitchFamily="18" charset="0"/>
                <a:cs typeface="Times New Roman" panose="02020603050405020304" pitchFamily="18" charset="0"/>
              </a:rPr>
              <a:t>, &amp; </a:t>
            </a:r>
            <a:r>
              <a:rPr lang="en-GB" dirty="0" err="1">
                <a:latin typeface="Times New Roman" panose="02020603050405020304" pitchFamily="18" charset="0"/>
                <a:cs typeface="Times New Roman" panose="02020603050405020304" pitchFamily="18" charset="0"/>
              </a:rPr>
              <a:t>F.Železný</a:t>
            </a:r>
            <a:r>
              <a:rPr lang="en-GB" dirty="0">
                <a:latin typeface="Times New Roman" panose="02020603050405020304" pitchFamily="18" charset="0"/>
                <a:cs typeface="Times New Roman" panose="02020603050405020304" pitchFamily="18" charset="0"/>
              </a:rPr>
              <a:t>. (2019). </a:t>
            </a:r>
            <a:r>
              <a:rPr lang="en-GB" dirty="0" smtClean="0">
                <a:latin typeface="Times New Roman" panose="02020603050405020304" pitchFamily="18" charset="0"/>
                <a:cs typeface="Times New Roman" panose="02020603050405020304" pitchFamily="18" charset="0"/>
              </a:rPr>
              <a:t>Exploiting sports-betting </a:t>
            </a:r>
            <a:r>
              <a:rPr lang="en-GB" dirty="0">
                <a:latin typeface="Times New Roman" panose="02020603050405020304" pitchFamily="18" charset="0"/>
                <a:cs typeface="Times New Roman" panose="02020603050405020304" pitchFamily="18" charset="0"/>
              </a:rPr>
              <a:t>market using machine </a:t>
            </a:r>
            <a:r>
              <a:rPr lang="en-GB" dirty="0" smtClean="0">
                <a:latin typeface="Times New Roman" panose="02020603050405020304" pitchFamily="18" charset="0"/>
                <a:cs typeface="Times New Roman" panose="02020603050405020304" pitchFamily="18" charset="0"/>
              </a:rPr>
              <a:t>learning</a:t>
            </a:r>
            <a:r>
              <a:rPr lang="en-ZA" dirty="0" smtClean="0">
                <a:latin typeface="Times New Roman" panose="02020603050405020304" pitchFamily="18" charset="0"/>
                <a:cs typeface="Times New Roman" panose="02020603050405020304" pitchFamily="18" charset="0"/>
              </a:rPr>
              <a:t> is an academic research report aimed at employing machine learning models to predict sporting results and take advantage of sports-betting.</a:t>
            </a:r>
          </a:p>
          <a:p>
            <a:pPr lvl="1"/>
            <a:r>
              <a:rPr lang="en-GB" dirty="0">
                <a:latin typeface="Times New Roman" panose="02020603050405020304" pitchFamily="18" charset="0"/>
                <a:cs typeface="Times New Roman" panose="02020603050405020304" pitchFamily="18" charset="0"/>
              </a:rPr>
              <a:t>H. </a:t>
            </a:r>
            <a:r>
              <a:rPr lang="en-GB" dirty="0" err="1">
                <a:latin typeface="Times New Roman" panose="02020603050405020304" pitchFamily="18" charset="0"/>
                <a:cs typeface="Times New Roman" panose="02020603050405020304" pitchFamily="18" charset="0"/>
              </a:rPr>
              <a:t>Sicoie</a:t>
            </a:r>
            <a:r>
              <a:rPr lang="en-GB" dirty="0">
                <a:latin typeface="Times New Roman" panose="02020603050405020304" pitchFamily="18" charset="0"/>
                <a:cs typeface="Times New Roman" panose="02020603050405020304" pitchFamily="18" charset="0"/>
              </a:rPr>
              <a:t>. (2022, January 14). MACHINE LEARNING FRAMEWORK FOR FORMULA 1 RACE WINNER AND CHAMPIONSHIP STANDINGS </a:t>
            </a:r>
            <a:r>
              <a:rPr lang="en-GB" dirty="0" smtClean="0">
                <a:latin typeface="Times New Roman" panose="02020603050405020304" pitchFamily="18" charset="0"/>
                <a:cs typeface="Times New Roman" panose="02020603050405020304" pitchFamily="18" charset="0"/>
              </a:rPr>
              <a:t>PREDICTOR is an </a:t>
            </a:r>
            <a:r>
              <a:rPr lang="en-ZA" dirty="0" smtClean="0">
                <a:latin typeface="Times New Roman" panose="02020603050405020304" pitchFamily="18" charset="0"/>
                <a:cs typeface="Times New Roman" panose="02020603050405020304" pitchFamily="18" charset="0"/>
              </a:rPr>
              <a:t>academic research report aimed at leveraging a machine learning application to predict race winners and championship standings for drivers and was the most influential piece of work on this project.</a:t>
            </a:r>
          </a:p>
          <a:p>
            <a:pPr lvl="1"/>
            <a:r>
              <a:rPr lang="en-GB" dirty="0" smtClean="0">
                <a:latin typeface="Times New Roman" panose="02020603050405020304" pitchFamily="18" charset="0"/>
                <a:cs typeface="Times New Roman" panose="02020603050405020304" pitchFamily="18" charset="0"/>
              </a:rPr>
              <a:t>C</a:t>
            </a:r>
            <a:r>
              <a:rPr lang="en-GB" dirty="0">
                <a:latin typeface="Times New Roman" panose="02020603050405020304" pitchFamily="18" charset="0"/>
                <a:cs typeface="Times New Roman" panose="02020603050405020304" pitchFamily="18" charset="0"/>
              </a:rPr>
              <a:t>. Garvin, </a:t>
            </a:r>
            <a:r>
              <a:rPr lang="en-GB" dirty="0" err="1">
                <a:latin typeface="Times New Roman" panose="02020603050405020304" pitchFamily="18" charset="0"/>
                <a:cs typeface="Times New Roman" panose="02020603050405020304" pitchFamily="18" charset="0"/>
              </a:rPr>
              <a:t>D.Julian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B.Lee</a:t>
            </a:r>
            <a:r>
              <a:rPr lang="en-GB" dirty="0">
                <a:latin typeface="Times New Roman" panose="02020603050405020304" pitchFamily="18" charset="0"/>
                <a:cs typeface="Times New Roman" panose="02020603050405020304" pitchFamily="18" charset="0"/>
              </a:rPr>
              <a:t>, &amp; </a:t>
            </a:r>
            <a:r>
              <a:rPr lang="en-GB" dirty="0" err="1">
                <a:latin typeface="Times New Roman" panose="02020603050405020304" pitchFamily="18" charset="0"/>
                <a:cs typeface="Times New Roman" panose="02020603050405020304" pitchFamily="18" charset="0"/>
              </a:rPr>
              <a:t>A.Kosikowski</a:t>
            </a:r>
            <a:r>
              <a:rPr lang="en-GB" dirty="0">
                <a:latin typeface="Times New Roman" panose="02020603050405020304" pitchFamily="18" charset="0"/>
                <a:cs typeface="Times New Roman" panose="02020603050405020304" pitchFamily="18" charset="0"/>
              </a:rPr>
              <a:t>. (2022, May 20). F1 Race </a:t>
            </a:r>
            <a:r>
              <a:rPr lang="en-GB" dirty="0" smtClean="0">
                <a:latin typeface="Times New Roman" panose="02020603050405020304" pitchFamily="18" charset="0"/>
                <a:cs typeface="Times New Roman" panose="02020603050405020304" pitchFamily="18" charset="0"/>
              </a:rPr>
              <a:t>Prediction was </a:t>
            </a:r>
            <a:r>
              <a:rPr lang="en-ZA" dirty="0" smtClean="0">
                <a:latin typeface="Times New Roman" panose="02020603050405020304" pitchFamily="18" charset="0"/>
                <a:cs typeface="Times New Roman" panose="02020603050405020304" pitchFamily="18" charset="0"/>
              </a:rPr>
              <a:t>another influential academic research paper focused on ranking and analysing several machine learning models when predicting races in Formula 1.</a:t>
            </a:r>
            <a:endParaRPr lang="en-GB" dirty="0" smtClean="0">
              <a:latin typeface="Times New Roman" panose="02020603050405020304" pitchFamily="18" charset="0"/>
              <a:cs typeface="Times New Roman" panose="02020603050405020304" pitchFamily="18" charset="0"/>
            </a:endParaRPr>
          </a:p>
          <a:p>
            <a:pPr lvl="1"/>
            <a:r>
              <a:rPr lang="en-GB" dirty="0" smtClean="0">
                <a:latin typeface="Times New Roman" panose="02020603050405020304" pitchFamily="18" charset="0"/>
                <a:cs typeface="Times New Roman" panose="02020603050405020304" pitchFamily="18" charset="0"/>
              </a:rPr>
              <a:t>W</a:t>
            </a:r>
            <a:r>
              <a:rPr lang="en-GB" dirty="0">
                <a:latin typeface="Times New Roman" panose="02020603050405020304" pitchFamily="18" charset="0"/>
                <a:cs typeface="Times New Roman" panose="02020603050405020304" pitchFamily="18" charset="0"/>
              </a:rPr>
              <a:t>. George. (2021, August 6). Formula 1 Championship </a:t>
            </a:r>
            <a:r>
              <a:rPr lang="en-GB" dirty="0" smtClean="0">
                <a:latin typeface="Times New Roman" panose="02020603050405020304" pitchFamily="18" charset="0"/>
                <a:cs typeface="Times New Roman" panose="02020603050405020304" pitchFamily="18" charset="0"/>
              </a:rPr>
              <a:t>Predictor is an </a:t>
            </a:r>
            <a:r>
              <a:rPr lang="en-ZA" dirty="0" smtClean="0">
                <a:latin typeface="Times New Roman" panose="02020603050405020304" pitchFamily="18" charset="0"/>
                <a:cs typeface="Times New Roman" panose="02020603050405020304" pitchFamily="18" charset="0"/>
              </a:rPr>
              <a:t>article written to state various aspects and understandings of developing a formula 1 applications for predicting racing outcomes.</a:t>
            </a:r>
            <a:endParaRPr lang="en-GB"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sz="1800" b="1" dirty="0" smtClean="0">
                <a:latin typeface="Times New Roman" panose="02020603050405020304" pitchFamily="18" charset="0"/>
                <a:cs typeface="Times New Roman" panose="02020603050405020304" pitchFamily="18" charset="0"/>
              </a:rPr>
              <a:t>For more </a:t>
            </a:r>
            <a:r>
              <a:rPr lang="en-ZA" sz="1800" b="1" dirty="0" smtClean="0">
                <a:latin typeface="Times New Roman" panose="02020603050405020304" pitchFamily="18" charset="0"/>
                <a:cs typeface="Times New Roman" panose="02020603050405020304" pitchFamily="18" charset="0"/>
              </a:rPr>
              <a:t>in-depth review of the above literature please have a look at the project report that is presentation is based on.</a:t>
            </a:r>
            <a:endParaRPr lang="en-GB" sz="1800" b="1"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5</a:t>
            </a:fld>
            <a:endParaRPr lang="en-US" dirty="0"/>
          </a:p>
        </p:txBody>
      </p:sp>
    </p:spTree>
    <p:extLst>
      <p:ext uri="{BB962C8B-B14F-4D97-AF65-F5344CB8AC3E}">
        <p14:creationId xmlns:p14="http://schemas.microsoft.com/office/powerpoint/2010/main" val="2810007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Methodology</a:t>
            </a:r>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11473200" cy="6039348"/>
          </a:xfrm>
        </p:spPr>
        <p:txBody>
          <a:bodyPr/>
          <a:lstStyle/>
          <a:p>
            <a:pPr>
              <a:buFont typeface="Wingdings" panose="05000000000000000000" pitchFamily="2" charset="2"/>
              <a:buChar char="Ø"/>
            </a:pPr>
            <a:r>
              <a:rPr lang="en-ZA" sz="1600" b="1" dirty="0" smtClean="0">
                <a:latin typeface="Times New Roman" panose="02020603050405020304" pitchFamily="18" charset="0"/>
                <a:cs typeface="Times New Roman" panose="02020603050405020304" pitchFamily="18" charset="0"/>
              </a:rPr>
              <a:t>Data </a:t>
            </a:r>
            <a:r>
              <a:rPr lang="en-ZA" sz="1600" b="1" dirty="0" smtClean="0">
                <a:latin typeface="Times New Roman" panose="02020603050405020304" pitchFamily="18" charset="0"/>
                <a:cs typeface="Times New Roman" panose="02020603050405020304" pitchFamily="18" charset="0"/>
              </a:rPr>
              <a:t>Collection</a:t>
            </a:r>
          </a:p>
          <a:p>
            <a:pPr lvl="1"/>
            <a:r>
              <a:rPr lang="en-GB" sz="1400" dirty="0">
                <a:latin typeface="Times New Roman" panose="02020603050405020304" pitchFamily="18" charset="0"/>
                <a:cs typeface="Times New Roman" panose="02020603050405020304" pitchFamily="18" charset="0"/>
              </a:rPr>
              <a:t>The first </a:t>
            </a:r>
            <a:r>
              <a:rPr lang="en-GB" sz="1400" dirty="0" smtClean="0">
                <a:latin typeface="Times New Roman" panose="02020603050405020304" pitchFamily="18" charset="0"/>
                <a:cs typeface="Times New Roman" panose="02020603050405020304" pitchFamily="18" charset="0"/>
              </a:rPr>
              <a:t>step is to gather all </a:t>
            </a:r>
            <a:r>
              <a:rPr lang="en-GB" sz="1400" dirty="0">
                <a:latin typeface="Times New Roman" panose="02020603050405020304" pitchFamily="18" charset="0"/>
                <a:cs typeface="Times New Roman" panose="02020603050405020304" pitchFamily="18" charset="0"/>
              </a:rPr>
              <a:t>the historical data </a:t>
            </a:r>
            <a:r>
              <a:rPr lang="en-GB" sz="1400" dirty="0" smtClean="0">
                <a:latin typeface="Times New Roman" panose="02020603050405020304" pitchFamily="18" charset="0"/>
                <a:cs typeface="Times New Roman" panose="02020603050405020304" pitchFamily="18" charset="0"/>
              </a:rPr>
              <a:t>using </a:t>
            </a:r>
            <a:r>
              <a:rPr lang="en-GB" sz="1400" dirty="0">
                <a:latin typeface="Times New Roman" panose="02020603050405020304" pitchFamily="18" charset="0"/>
                <a:cs typeface="Times New Roman" panose="02020603050405020304" pitchFamily="18" charset="0"/>
              </a:rPr>
              <a:t>python </a:t>
            </a:r>
            <a:r>
              <a:rPr lang="en-GB" sz="1400" dirty="0" smtClean="0">
                <a:latin typeface="Times New Roman" panose="02020603050405020304" pitchFamily="18" charset="0"/>
                <a:cs typeface="Times New Roman" panose="02020603050405020304" pitchFamily="18" charset="0"/>
              </a:rPr>
              <a:t>scripts which </a:t>
            </a:r>
            <a:r>
              <a:rPr lang="en-GB" sz="1400" dirty="0">
                <a:latin typeface="Times New Roman" panose="02020603050405020304" pitchFamily="18" charset="0"/>
                <a:cs typeface="Times New Roman" panose="02020603050405020304" pitchFamily="18" charset="0"/>
              </a:rPr>
              <a:t>collects all the necessary data from the </a:t>
            </a:r>
            <a:r>
              <a:rPr lang="en-GB" sz="1400" dirty="0" err="1">
                <a:latin typeface="Times New Roman" panose="02020603050405020304" pitchFamily="18" charset="0"/>
                <a:cs typeface="Times New Roman" panose="02020603050405020304" pitchFamily="18" charset="0"/>
              </a:rPr>
              <a:t>Ergast</a:t>
            </a:r>
            <a:r>
              <a:rPr lang="en-GB" sz="1400" dirty="0">
                <a:latin typeface="Times New Roman" panose="02020603050405020304" pitchFamily="18" charset="0"/>
                <a:cs typeface="Times New Roman" panose="02020603050405020304" pitchFamily="18" charset="0"/>
              </a:rPr>
              <a:t> API and store it in my database</a:t>
            </a:r>
            <a:r>
              <a:rPr lang="en-GB" sz="1400" dirty="0" smtClean="0">
                <a:latin typeface="Times New Roman" panose="02020603050405020304" pitchFamily="18" charset="0"/>
                <a:cs typeface="Times New Roman" panose="02020603050405020304" pitchFamily="18" charset="0"/>
              </a:rPr>
              <a:t>.</a:t>
            </a:r>
          </a:p>
          <a:p>
            <a:pPr lvl="1"/>
            <a:r>
              <a:rPr lang="en-GB" sz="1400" dirty="0" smtClean="0">
                <a:latin typeface="Times New Roman" panose="02020603050405020304" pitchFamily="18" charset="0"/>
                <a:cs typeface="Times New Roman" panose="02020603050405020304" pitchFamily="18" charset="0"/>
              </a:rPr>
              <a:t>For more </a:t>
            </a:r>
            <a:r>
              <a:rPr lang="en-ZA" sz="1400" dirty="0" smtClean="0">
                <a:latin typeface="Times New Roman" panose="02020603050405020304" pitchFamily="18" charset="0"/>
                <a:cs typeface="Times New Roman" panose="02020603050405020304" pitchFamily="18" charset="0"/>
              </a:rPr>
              <a:t>information about </a:t>
            </a:r>
            <a:r>
              <a:rPr lang="en-ZA" sz="1400" dirty="0" err="1" smtClean="0">
                <a:latin typeface="Times New Roman" panose="02020603050405020304" pitchFamily="18" charset="0"/>
                <a:cs typeface="Times New Roman" panose="02020603050405020304" pitchFamily="18" charset="0"/>
              </a:rPr>
              <a:t>Ergast</a:t>
            </a:r>
            <a:r>
              <a:rPr lang="en-ZA" sz="1400" dirty="0" smtClean="0">
                <a:latin typeface="Times New Roman" panose="02020603050405020304" pitchFamily="18" charset="0"/>
                <a:cs typeface="Times New Roman" panose="02020603050405020304" pitchFamily="18" charset="0"/>
              </a:rPr>
              <a:t> API navigate to</a:t>
            </a:r>
            <a:r>
              <a:rPr lang="en-ZA" sz="1400" dirty="0">
                <a:latin typeface="Times New Roman" panose="02020603050405020304" pitchFamily="18" charset="0"/>
                <a:cs typeface="Times New Roman" panose="02020603050405020304" pitchFamily="18" charset="0"/>
              </a:rPr>
              <a:t>: </a:t>
            </a:r>
            <a:r>
              <a:rPr lang="en-ZA" sz="1400" dirty="0">
                <a:latin typeface="Times New Roman" panose="02020603050405020304" pitchFamily="18" charset="0"/>
                <a:cs typeface="Times New Roman" panose="02020603050405020304" pitchFamily="18" charset="0"/>
                <a:hlinkClick r:id="rId2"/>
              </a:rPr>
              <a:t>https://ergast.com/mrd</a:t>
            </a:r>
            <a:r>
              <a:rPr lang="en-ZA" sz="1400" dirty="0" smtClean="0">
                <a:latin typeface="Times New Roman" panose="02020603050405020304" pitchFamily="18" charset="0"/>
                <a:cs typeface="Times New Roman" panose="02020603050405020304" pitchFamily="18" charset="0"/>
                <a:hlinkClick r:id="rId2"/>
              </a:rPr>
              <a:t>/</a:t>
            </a:r>
            <a:endParaRPr lang="en-ZA" sz="1400" dirty="0" smtClean="0">
              <a:latin typeface="Times New Roman" panose="02020603050405020304" pitchFamily="18" charset="0"/>
              <a:cs typeface="Times New Roman" panose="02020603050405020304" pitchFamily="18" charset="0"/>
            </a:endParaRPr>
          </a:p>
          <a:p>
            <a:pPr lvl="1"/>
            <a:r>
              <a:rPr lang="en-GB" sz="1400" dirty="0" smtClean="0">
                <a:latin typeface="Times New Roman" panose="02020603050405020304" pitchFamily="18" charset="0"/>
                <a:cs typeface="Times New Roman" panose="02020603050405020304" pitchFamily="18" charset="0"/>
              </a:rPr>
              <a:t>Next </a:t>
            </a:r>
            <a:r>
              <a:rPr lang="en-GB" sz="1400" dirty="0">
                <a:latin typeface="Times New Roman" panose="02020603050405020304" pitchFamily="18" charset="0"/>
                <a:cs typeface="Times New Roman" panose="02020603050405020304" pitchFamily="18" charset="0"/>
              </a:rPr>
              <a:t>step </a:t>
            </a:r>
            <a:r>
              <a:rPr lang="en-GB" sz="1400" dirty="0" smtClean="0">
                <a:latin typeface="Times New Roman" panose="02020603050405020304" pitchFamily="18" charset="0"/>
                <a:cs typeface="Times New Roman" panose="02020603050405020304" pitchFamily="18" charset="0"/>
              </a:rPr>
              <a:t>is to </a:t>
            </a:r>
            <a:r>
              <a:rPr lang="en-GB" sz="1400" dirty="0">
                <a:latin typeface="Times New Roman" panose="02020603050405020304" pitchFamily="18" charset="0"/>
                <a:cs typeface="Times New Roman" panose="02020603050405020304" pitchFamily="18" charset="0"/>
              </a:rPr>
              <a:t>enrich </a:t>
            </a:r>
            <a:r>
              <a:rPr lang="en-GB" sz="1400" dirty="0" smtClean="0">
                <a:latin typeface="Times New Roman" panose="02020603050405020304" pitchFamily="18" charset="0"/>
                <a:cs typeface="Times New Roman" panose="02020603050405020304" pitchFamily="18" charset="0"/>
              </a:rPr>
              <a:t>the data with </a:t>
            </a:r>
            <a:r>
              <a:rPr lang="en-ZA" sz="1400" dirty="0" smtClean="0">
                <a:latin typeface="Times New Roman" panose="02020603050405020304" pitchFamily="18" charset="0"/>
                <a:cs typeface="Times New Roman" panose="02020603050405020304" pitchFamily="18" charset="0"/>
              </a:rPr>
              <a:t>several features such as</a:t>
            </a:r>
            <a:r>
              <a:rPr lang="en-GB" sz="1400" dirty="0" smtClean="0">
                <a:latin typeface="Times New Roman" panose="02020603050405020304" pitchFamily="18" charset="0"/>
                <a:cs typeface="Times New Roman" panose="02020603050405020304" pitchFamily="18" charset="0"/>
              </a:rPr>
              <a:t> </a:t>
            </a:r>
            <a:r>
              <a:rPr lang="en-GB" sz="1400" dirty="0">
                <a:latin typeface="Times New Roman" panose="02020603050405020304" pitchFamily="18" charset="0"/>
                <a:cs typeface="Times New Roman" panose="02020603050405020304" pitchFamily="18" charset="0"/>
              </a:rPr>
              <a:t>weather information </a:t>
            </a:r>
            <a:r>
              <a:rPr lang="en-GB" sz="1400" dirty="0" smtClean="0">
                <a:latin typeface="Times New Roman" panose="02020603050405020304" pitchFamily="18" charset="0"/>
                <a:cs typeface="Times New Roman" panose="02020603050405020304" pitchFamily="18" charset="0"/>
              </a:rPr>
              <a:t>and qualification information about </a:t>
            </a:r>
            <a:r>
              <a:rPr lang="en-GB" sz="1400" dirty="0">
                <a:latin typeface="Times New Roman" panose="02020603050405020304" pitchFamily="18" charset="0"/>
                <a:cs typeface="Times New Roman" panose="02020603050405020304" pitchFamily="18" charset="0"/>
              </a:rPr>
              <a:t>each particular race. </a:t>
            </a:r>
            <a:r>
              <a:rPr lang="en-GB" sz="1400" dirty="0" smtClean="0">
                <a:latin typeface="Times New Roman" panose="02020603050405020304" pitchFamily="18" charset="0"/>
                <a:cs typeface="Times New Roman" panose="02020603050405020304" pitchFamily="18" charset="0"/>
              </a:rPr>
              <a:t>For </a:t>
            </a:r>
            <a:r>
              <a:rPr lang="en-GB" sz="1400" dirty="0">
                <a:latin typeface="Times New Roman" panose="02020603050405020304" pitchFamily="18" charset="0"/>
                <a:cs typeface="Times New Roman" panose="02020603050405020304" pitchFamily="18" charset="0"/>
              </a:rPr>
              <a:t>each race collected from the API, a URL link from Wikipedia is appended as a column in the database, and by accessing the specific link using the Python library </a:t>
            </a:r>
            <a:r>
              <a:rPr lang="en-GB" sz="1400" dirty="0" err="1">
                <a:latin typeface="Times New Roman" panose="02020603050405020304" pitchFamily="18" charset="0"/>
                <a:cs typeface="Times New Roman" panose="02020603050405020304" pitchFamily="18" charset="0"/>
              </a:rPr>
              <a:t>BeautifulSoup</a:t>
            </a:r>
            <a:r>
              <a:rPr lang="en-GB" sz="1400" dirty="0">
                <a:latin typeface="Times New Roman" panose="02020603050405020304" pitchFamily="18" charset="0"/>
                <a:cs typeface="Times New Roman" panose="02020603050405020304" pitchFamily="18" charset="0"/>
              </a:rPr>
              <a:t>, I was able to extract information about qualification times as well as the weather during the race. </a:t>
            </a:r>
            <a:r>
              <a:rPr lang="en-GB" sz="1400" dirty="0" smtClean="0">
                <a:latin typeface="Times New Roman" panose="02020603050405020304" pitchFamily="18" charset="0"/>
                <a:cs typeface="Times New Roman" panose="02020603050405020304" pitchFamily="18" charset="0"/>
              </a:rPr>
              <a:t>An </a:t>
            </a:r>
            <a:r>
              <a:rPr lang="en-ZA" sz="1400" dirty="0" smtClean="0">
                <a:latin typeface="Times New Roman" panose="02020603050405020304" pitchFamily="18" charset="0"/>
                <a:cs typeface="Times New Roman" panose="02020603050405020304" pitchFamily="18" charset="0"/>
              </a:rPr>
              <a:t>example of this </a:t>
            </a:r>
            <a:r>
              <a:rPr lang="en-ZA" sz="1400" dirty="0">
                <a:latin typeface="Times New Roman" panose="02020603050405020304" pitchFamily="18" charset="0"/>
                <a:cs typeface="Times New Roman" panose="02020603050405020304" pitchFamily="18" charset="0"/>
              </a:rPr>
              <a:t>Wikipedia page: </a:t>
            </a:r>
            <a:r>
              <a:rPr lang="en-ZA" sz="1400" dirty="0">
                <a:latin typeface="Times New Roman" panose="02020603050405020304" pitchFamily="18" charset="0"/>
                <a:cs typeface="Times New Roman" panose="02020603050405020304" pitchFamily="18" charset="0"/>
                <a:hlinkClick r:id="rId3"/>
              </a:rPr>
              <a:t>https://</a:t>
            </a:r>
            <a:r>
              <a:rPr lang="en-ZA" sz="1400" dirty="0" smtClean="0">
                <a:latin typeface="Times New Roman" panose="02020603050405020304" pitchFamily="18" charset="0"/>
                <a:cs typeface="Times New Roman" panose="02020603050405020304" pitchFamily="18" charset="0"/>
                <a:hlinkClick r:id="rId3"/>
              </a:rPr>
              <a:t>en.wikipedia.org/wiki/2022_Bahrain_Grand_Prix</a:t>
            </a:r>
            <a:endParaRPr lang="en-ZA" sz="1400" dirty="0" smtClean="0">
              <a:latin typeface="Times New Roman" panose="02020603050405020304" pitchFamily="18" charset="0"/>
              <a:cs typeface="Times New Roman" panose="02020603050405020304" pitchFamily="18" charset="0"/>
            </a:endParaRPr>
          </a:p>
          <a:p>
            <a:pPr lvl="1"/>
            <a:r>
              <a:rPr lang="en-ZA" sz="1400" dirty="0" smtClean="0">
                <a:latin typeface="Times New Roman" panose="02020603050405020304" pitchFamily="18" charset="0"/>
                <a:cs typeface="Times New Roman" panose="02020603050405020304" pitchFamily="18" charset="0"/>
              </a:rPr>
              <a:t>Finally, </a:t>
            </a:r>
            <a:r>
              <a:rPr lang="en-GB" sz="1400" dirty="0" smtClean="0">
                <a:latin typeface="Times New Roman" panose="02020603050405020304" pitchFamily="18" charset="0"/>
                <a:cs typeface="Times New Roman" panose="02020603050405020304" pitchFamily="18" charset="0"/>
              </a:rPr>
              <a:t>I perform </a:t>
            </a:r>
            <a:r>
              <a:rPr lang="en-GB" sz="1400" dirty="0">
                <a:latin typeface="Times New Roman" panose="02020603050405020304" pitchFamily="18" charset="0"/>
                <a:cs typeface="Times New Roman" panose="02020603050405020304" pitchFamily="18" charset="0"/>
              </a:rPr>
              <a:t>data manipulation using python libraries, like Pandas and </a:t>
            </a:r>
            <a:r>
              <a:rPr lang="en-GB" sz="1400" dirty="0" err="1">
                <a:latin typeface="Times New Roman" panose="02020603050405020304" pitchFamily="18" charset="0"/>
                <a:cs typeface="Times New Roman" panose="02020603050405020304" pitchFamily="18" charset="0"/>
              </a:rPr>
              <a:t>Numpy</a:t>
            </a:r>
            <a:r>
              <a:rPr lang="en-GB" sz="1400" dirty="0">
                <a:latin typeface="Times New Roman" panose="02020603050405020304" pitchFamily="18" charset="0"/>
                <a:cs typeface="Times New Roman" panose="02020603050405020304" pitchFamily="18" charset="0"/>
              </a:rPr>
              <a:t>, to prepare the data and merge all the required table data into a single </a:t>
            </a:r>
            <a:r>
              <a:rPr lang="en-GB" sz="1400" dirty="0" smtClean="0">
                <a:latin typeface="Times New Roman" panose="02020603050405020304" pitchFamily="18" charset="0"/>
                <a:cs typeface="Times New Roman" panose="02020603050405020304" pitchFamily="18" charset="0"/>
              </a:rPr>
              <a:t>table which will be </a:t>
            </a:r>
            <a:r>
              <a:rPr lang="en-ZA" sz="1400" dirty="0" smtClean="0">
                <a:latin typeface="Times New Roman" panose="02020603050405020304" pitchFamily="18" charset="0"/>
                <a:cs typeface="Times New Roman" panose="02020603050405020304" pitchFamily="18" charset="0"/>
              </a:rPr>
              <a:t>used throughout the application for predictions</a:t>
            </a:r>
            <a:r>
              <a:rPr lang="en-GB" sz="1400" dirty="0" smtClean="0">
                <a:latin typeface="Times New Roman" panose="02020603050405020304" pitchFamily="18" charset="0"/>
                <a:cs typeface="Times New Roman" panose="02020603050405020304" pitchFamily="18" charset="0"/>
              </a:rPr>
              <a:t>.</a:t>
            </a:r>
            <a:endParaRPr lang="en-ZA" sz="1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ZA" sz="1600" b="1" dirty="0" smtClean="0">
                <a:latin typeface="Times New Roman" panose="02020603050405020304" pitchFamily="18" charset="0"/>
                <a:cs typeface="Times New Roman" panose="02020603050405020304" pitchFamily="18" charset="0"/>
              </a:rPr>
              <a:t>Data </a:t>
            </a:r>
            <a:r>
              <a:rPr lang="en-ZA" sz="1600" b="1" dirty="0" smtClean="0">
                <a:latin typeface="Times New Roman" panose="02020603050405020304" pitchFamily="18" charset="0"/>
                <a:cs typeface="Times New Roman" panose="02020603050405020304" pitchFamily="18" charset="0"/>
              </a:rPr>
              <a:t>Analysis</a:t>
            </a:r>
          </a:p>
          <a:p>
            <a:pPr lvl="1"/>
            <a:r>
              <a:rPr lang="en-GB" sz="1400" dirty="0">
                <a:latin typeface="Times New Roman" panose="02020603050405020304" pitchFamily="18" charset="0"/>
                <a:cs typeface="Times New Roman" panose="02020603050405020304" pitchFamily="18" charset="0"/>
              </a:rPr>
              <a:t>Firstly, I analysed which tracks have hosted the most </a:t>
            </a:r>
            <a:r>
              <a:rPr lang="en-GB" sz="1400" dirty="0" smtClean="0">
                <a:latin typeface="Times New Roman" panose="02020603050405020304" pitchFamily="18" charset="0"/>
                <a:cs typeface="Times New Roman" panose="02020603050405020304" pitchFamily="18" charset="0"/>
              </a:rPr>
              <a:t>races.</a:t>
            </a:r>
          </a:p>
          <a:p>
            <a:pPr lvl="1"/>
            <a:r>
              <a:rPr lang="en-GB" sz="1400" dirty="0">
                <a:latin typeface="Times New Roman" panose="02020603050405020304" pitchFamily="18" charset="0"/>
                <a:cs typeface="Times New Roman" panose="02020603050405020304" pitchFamily="18" charset="0"/>
              </a:rPr>
              <a:t>Next, </a:t>
            </a:r>
            <a:r>
              <a:rPr lang="en-GB" sz="1400" dirty="0" smtClean="0">
                <a:latin typeface="Times New Roman" panose="02020603050405020304" pitchFamily="18" charset="0"/>
                <a:cs typeface="Times New Roman" panose="02020603050405020304" pitchFamily="18" charset="0"/>
              </a:rPr>
              <a:t>I decided to plot </a:t>
            </a:r>
            <a:r>
              <a:rPr lang="en-GB" sz="1400" dirty="0">
                <a:latin typeface="Times New Roman" panose="02020603050405020304" pitchFamily="18" charset="0"/>
                <a:cs typeface="Times New Roman" panose="02020603050405020304" pitchFamily="18" charset="0"/>
              </a:rPr>
              <a:t>out the importance of qualification in pole position that leads to winning the </a:t>
            </a:r>
            <a:r>
              <a:rPr lang="en-GB" sz="1400" dirty="0" smtClean="0">
                <a:latin typeface="Times New Roman" panose="02020603050405020304" pitchFamily="18" charset="0"/>
                <a:cs typeface="Times New Roman" panose="02020603050405020304" pitchFamily="18" charset="0"/>
              </a:rPr>
              <a:t>races.</a:t>
            </a:r>
          </a:p>
          <a:p>
            <a:pPr lvl="1"/>
            <a:r>
              <a:rPr lang="en-GB" sz="1400" dirty="0">
                <a:latin typeface="Times New Roman" panose="02020603050405020304" pitchFamily="18" charset="0"/>
                <a:cs typeface="Times New Roman" panose="02020603050405020304" pitchFamily="18" charset="0"/>
              </a:rPr>
              <a:t>I </a:t>
            </a:r>
            <a:r>
              <a:rPr lang="en-GB" sz="1400" dirty="0" smtClean="0">
                <a:latin typeface="Times New Roman" panose="02020603050405020304" pitchFamily="18" charset="0"/>
                <a:cs typeface="Times New Roman" panose="02020603050405020304" pitchFamily="18" charset="0"/>
              </a:rPr>
              <a:t>then plotted </a:t>
            </a:r>
            <a:r>
              <a:rPr lang="en-GB" sz="1400" dirty="0">
                <a:latin typeface="Times New Roman" panose="02020603050405020304" pitchFamily="18" charset="0"/>
                <a:cs typeface="Times New Roman" panose="02020603050405020304" pitchFamily="18" charset="0"/>
              </a:rPr>
              <a:t>the importance of racing in your home </a:t>
            </a:r>
            <a:r>
              <a:rPr lang="en-GB" sz="1400" dirty="0" smtClean="0">
                <a:latin typeface="Times New Roman" panose="02020603050405020304" pitchFamily="18" charset="0"/>
                <a:cs typeface="Times New Roman" panose="02020603050405020304" pitchFamily="18" charset="0"/>
              </a:rPr>
              <a:t>country present any trends of </a:t>
            </a:r>
            <a:r>
              <a:rPr lang="en-GB" sz="1400" dirty="0">
                <a:latin typeface="Times New Roman" panose="02020603050405020304" pitchFamily="18" charset="0"/>
                <a:cs typeface="Times New Roman" panose="02020603050405020304" pitchFamily="18" charset="0"/>
              </a:rPr>
              <a:t>winning races in your home country</a:t>
            </a:r>
            <a:r>
              <a:rPr lang="en-GB" sz="1400" dirty="0" smtClean="0">
                <a:latin typeface="Times New Roman" panose="02020603050405020304" pitchFamily="18" charset="0"/>
                <a:cs typeface="Times New Roman" panose="02020603050405020304" pitchFamily="18" charset="0"/>
              </a:rPr>
              <a:t>.</a:t>
            </a:r>
          </a:p>
          <a:p>
            <a:pPr lvl="1"/>
            <a:r>
              <a:rPr lang="en-GB" sz="1400" dirty="0">
                <a:latin typeface="Times New Roman" panose="02020603050405020304" pitchFamily="18" charset="0"/>
                <a:cs typeface="Times New Roman" panose="02020603050405020304" pitchFamily="18" charset="0"/>
              </a:rPr>
              <a:t>In addition, I decided to create a scatter plot to understand trends between various features of the </a:t>
            </a:r>
            <a:r>
              <a:rPr lang="en-GB" sz="1400" dirty="0" smtClean="0">
                <a:latin typeface="Times New Roman" panose="02020603050405020304" pitchFamily="18" charset="0"/>
                <a:cs typeface="Times New Roman" panose="02020603050405020304" pitchFamily="18" charset="0"/>
              </a:rPr>
              <a:t>dataset.</a:t>
            </a:r>
          </a:p>
          <a:p>
            <a:pPr lvl="1"/>
            <a:r>
              <a:rPr lang="en-GB" sz="1400" dirty="0" smtClean="0">
                <a:latin typeface="Times New Roman" panose="02020603050405020304" pitchFamily="18" charset="0"/>
                <a:cs typeface="Times New Roman" panose="02020603050405020304" pitchFamily="18" charset="0"/>
              </a:rPr>
              <a:t>The next slide will </a:t>
            </a:r>
            <a:r>
              <a:rPr lang="en-ZA" sz="1400" dirty="0" smtClean="0">
                <a:latin typeface="Times New Roman" panose="02020603050405020304" pitchFamily="18" charset="0"/>
                <a:cs typeface="Times New Roman" panose="02020603050405020304" pitchFamily="18" charset="0"/>
              </a:rPr>
              <a:t>present these graphics.</a:t>
            </a:r>
            <a:endParaRPr lang="en-ZA"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ZA" sz="1600" b="1" dirty="0" smtClean="0">
                <a:latin typeface="Times New Roman" panose="02020603050405020304" pitchFamily="18" charset="0"/>
                <a:cs typeface="Times New Roman" panose="02020603050405020304" pitchFamily="18" charset="0"/>
              </a:rPr>
              <a:t>Participants</a:t>
            </a:r>
          </a:p>
          <a:p>
            <a:pPr lvl="1"/>
            <a:r>
              <a:rPr lang="en-GB" sz="1400" dirty="0">
                <a:latin typeface="Times New Roman" panose="02020603050405020304" pitchFamily="18" charset="0"/>
                <a:cs typeface="Times New Roman" panose="02020603050405020304" pitchFamily="18" charset="0"/>
              </a:rPr>
              <a:t>During the initial phase and proposal of this project, I received some valuable guidance from my lecturer, Mr Richard </a:t>
            </a:r>
            <a:r>
              <a:rPr lang="en-GB" sz="1400" dirty="0" err="1">
                <a:latin typeface="Times New Roman" panose="02020603050405020304" pitchFamily="18" charset="0"/>
                <a:cs typeface="Times New Roman" panose="02020603050405020304" pitchFamily="18" charset="0"/>
              </a:rPr>
              <a:t>Ndonye</a:t>
            </a:r>
            <a:r>
              <a:rPr lang="en-GB" sz="1400" dirty="0">
                <a:latin typeface="Times New Roman" panose="02020603050405020304" pitchFamily="18" charset="0"/>
                <a:cs typeface="Times New Roman" panose="02020603050405020304" pitchFamily="18" charset="0"/>
              </a:rPr>
              <a:t> </a:t>
            </a:r>
            <a:r>
              <a:rPr lang="en-GB" sz="1400" dirty="0" err="1">
                <a:latin typeface="Times New Roman" panose="02020603050405020304" pitchFamily="18" charset="0"/>
                <a:cs typeface="Times New Roman" panose="02020603050405020304" pitchFamily="18" charset="0"/>
              </a:rPr>
              <a:t>Ngung</a:t>
            </a:r>
            <a:r>
              <a:rPr lang="en-GB" sz="1400" dirty="0">
                <a:latin typeface="Times New Roman" panose="02020603050405020304" pitchFamily="18" charset="0"/>
                <a:cs typeface="Times New Roman" panose="02020603050405020304" pitchFamily="18" charset="0"/>
              </a:rPr>
              <a:t>, who advised me on the setting up of the project thesis goals understandably and clearly. </a:t>
            </a:r>
            <a:endParaRPr lang="en-GB" sz="1400" dirty="0" smtClean="0">
              <a:latin typeface="Times New Roman" panose="02020603050405020304" pitchFamily="18" charset="0"/>
              <a:cs typeface="Times New Roman" panose="02020603050405020304" pitchFamily="18" charset="0"/>
            </a:endParaRPr>
          </a:p>
          <a:p>
            <a:pPr lvl="1"/>
            <a:r>
              <a:rPr lang="en-GB" sz="1400" dirty="0">
                <a:latin typeface="Times New Roman" panose="02020603050405020304" pitchFamily="18" charset="0"/>
                <a:cs typeface="Times New Roman" panose="02020603050405020304" pitchFamily="18" charset="0"/>
              </a:rPr>
              <a:t>During the second phase of this project, I was assisted by my lecturer Mr Anderson </a:t>
            </a:r>
            <a:r>
              <a:rPr lang="en-GB" sz="1400" dirty="0" err="1">
                <a:latin typeface="Times New Roman" panose="02020603050405020304" pitchFamily="18" charset="0"/>
                <a:cs typeface="Times New Roman" panose="02020603050405020304" pitchFamily="18" charset="0"/>
              </a:rPr>
              <a:t>Chikazingwa</a:t>
            </a:r>
            <a:r>
              <a:rPr lang="en-GB" sz="1400" dirty="0">
                <a:latin typeface="Times New Roman" panose="02020603050405020304" pitchFamily="18" charset="0"/>
                <a:cs typeface="Times New Roman" panose="02020603050405020304" pitchFamily="18" charset="0"/>
              </a:rPr>
              <a:t> who helped clarify the objectives of this report and project presentation. </a:t>
            </a:r>
            <a:endParaRPr lang="en-ZA"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ZA" sz="1600" b="1" dirty="0">
                <a:latin typeface="Times New Roman" panose="02020603050405020304" pitchFamily="18" charset="0"/>
                <a:cs typeface="Times New Roman" panose="02020603050405020304" pitchFamily="18" charset="0"/>
              </a:rPr>
              <a:t>Project Management</a:t>
            </a:r>
          </a:p>
          <a:p>
            <a:pPr lvl="1"/>
            <a:r>
              <a:rPr lang="en-GB" sz="1400" dirty="0">
                <a:latin typeface="Times New Roman" panose="02020603050405020304" pitchFamily="18" charset="0"/>
                <a:cs typeface="Times New Roman" panose="02020603050405020304" pitchFamily="18" charset="0"/>
              </a:rPr>
              <a:t>For this project, I decided to make use of the Scrum project management methodology to provide a structure for my project development life cycle. </a:t>
            </a:r>
            <a:endParaRPr lang="en-GB" sz="1400" dirty="0" smtClean="0">
              <a:latin typeface="Times New Roman" panose="02020603050405020304" pitchFamily="18" charset="0"/>
              <a:cs typeface="Times New Roman" panose="02020603050405020304" pitchFamily="18" charset="0"/>
            </a:endParaRPr>
          </a:p>
          <a:p>
            <a:pPr lvl="1"/>
            <a:r>
              <a:rPr lang="en-GB" sz="1400" dirty="0">
                <a:latin typeface="Times New Roman" panose="02020603050405020304" pitchFamily="18" charset="0"/>
                <a:cs typeface="Times New Roman" panose="02020603050405020304" pitchFamily="18" charset="0"/>
              </a:rPr>
              <a:t>I chose this methodology for many reasons including the promotion of incremental development, continuous improvement, ease of understanding and implementation, encouragement of planning, improved focus, adaptability to change, and production of results that can be measured throughout the project to effectively track the progress.</a:t>
            </a:r>
            <a:endParaRPr lang="en-ZA"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ZA" sz="1400"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6</a:t>
            </a:fld>
            <a:endParaRPr lang="en-US" dirty="0"/>
          </a:p>
        </p:txBody>
      </p:sp>
    </p:spTree>
    <p:extLst>
      <p:ext uri="{BB962C8B-B14F-4D97-AF65-F5344CB8AC3E}">
        <p14:creationId xmlns:p14="http://schemas.microsoft.com/office/powerpoint/2010/main" val="672278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Methodology Continuation</a:t>
            </a:r>
            <a:endParaRPr lang="en-ZA" b="1" u="sng" dirty="0"/>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7</a:t>
            </a:fld>
            <a:endParaRPr lang="en-US" dirty="0"/>
          </a:p>
        </p:txBody>
      </p:sp>
      <p:grpSp>
        <p:nvGrpSpPr>
          <p:cNvPr id="6" name="Group 5"/>
          <p:cNvGrpSpPr>
            <a:grpSpLocks noGrp="1" noUngrp="1" noChangeAspect="1"/>
          </p:cNvGrpSpPr>
          <p:nvPr/>
        </p:nvGrpSpPr>
        <p:grpSpPr>
          <a:xfrm>
            <a:off x="509769" y="496389"/>
            <a:ext cx="4898254" cy="2870200"/>
            <a:chOff x="1189038" y="457200"/>
            <a:chExt cx="3946525" cy="2870200"/>
          </a:xfrm>
        </p:grpSpPr>
        <p:pic>
          <p:nvPicPr>
            <p:cNvPr id="7" name="Picture 6" descr="countries"/>
            <p:cNvPicPr>
              <a:picLocks noRot="1" noChangeAspect="1" noMove="1" noResize="1"/>
            </p:cNvPicPr>
            <p:nvPr isPhoto="1"/>
          </p:nvPicPr>
          <p:blipFill>
            <a:blip r:embed="rId2" cstate="print">
              <a:lum/>
              <a:extLst>
                <a:ext uri="{BEBA8EAE-BF5A-486C-A8C5-ECC9F3942E4B}">
                  <a14:imgProps xmlns:a14="http://schemas.microsoft.com/office/drawing/2010/main">
                    <a14:imgLayer r:embed="rId3">
                      <a14:imgEffect>
                        <a14:colorTemperature colorTemp="47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189038" y="457200"/>
              <a:ext cx="3946525" cy="2514600"/>
            </a:xfrm>
            <a:prstGeom prst="roundRect">
              <a:avLst>
                <a:gd name="adj" fmla="val 6500"/>
              </a:avLst>
            </a:prstGeom>
            <a:noFill/>
            <a:ln>
              <a:noFill/>
            </a:ln>
          </p:spPr>
        </p:pic>
        <p:sp>
          <p:nvSpPr>
            <p:cNvPr id="8" name="Rectangle 7"/>
            <p:cNvSpPr/>
            <p:nvPr/>
          </p:nvSpPr>
          <p:spPr>
            <a:xfrm>
              <a:off x="1189038" y="2984500"/>
              <a:ext cx="3946525" cy="342900"/>
            </a:xfrm>
            <a:prstGeom prst="rect">
              <a:avLst/>
            </a:prstGeom>
            <a:noFill/>
            <a:ln>
              <a:noFill/>
            </a:ln>
          </p:spPr>
          <p:txBody>
            <a:bodyPr anchor="ctr">
              <a:normAutofit/>
            </a:bodyPr>
            <a:lstStyle/>
            <a:p>
              <a:pPr algn="ctr"/>
              <a:r>
                <a:rPr lang="en-ZA" sz="1600" dirty="0" smtClean="0">
                  <a:latin typeface="Times New Roman" panose="02020603050405020304" pitchFamily="18" charset="0"/>
                  <a:cs typeface="Times New Roman" panose="02020603050405020304" pitchFamily="18" charset="0"/>
                </a:rPr>
                <a:t>Countries that have hosted the most races</a:t>
              </a:r>
              <a:endParaRPr lang="en-ZA" sz="1600" dirty="0">
                <a:latin typeface="Times New Roman" panose="02020603050405020304" pitchFamily="18" charset="0"/>
                <a:cs typeface="Times New Roman" panose="02020603050405020304" pitchFamily="18" charset="0"/>
              </a:endParaRPr>
            </a:p>
          </p:txBody>
        </p:sp>
      </p:grpSp>
      <p:grpSp>
        <p:nvGrpSpPr>
          <p:cNvPr id="9" name="Group 8"/>
          <p:cNvGrpSpPr>
            <a:grpSpLocks noGrp="1" noUngrp="1" noChangeAspect="1"/>
          </p:cNvGrpSpPr>
          <p:nvPr/>
        </p:nvGrpSpPr>
        <p:grpSpPr>
          <a:xfrm>
            <a:off x="5747657" y="496389"/>
            <a:ext cx="5868081" cy="2870200"/>
            <a:chOff x="6442075" y="457200"/>
            <a:chExt cx="5173663" cy="2870200"/>
          </a:xfrm>
        </p:grpSpPr>
        <p:pic>
          <p:nvPicPr>
            <p:cNvPr id="10" name="Picture 9" descr="country"/>
            <p:cNvPicPr>
              <a:picLocks noRot="1" noChangeAspect="1" noMove="1" noResize="1"/>
            </p:cNvPicPr>
            <p:nvPr isPhoto="1"/>
          </p:nvPicPr>
          <p:blipFill>
            <a:blip r:embed="rId4" cstate="print">
              <a:lum/>
              <a:extLst>
                <a:ext uri="{28A0092B-C50C-407E-A947-70E740481C1C}">
                  <a14:useLocalDpi xmlns:a14="http://schemas.microsoft.com/office/drawing/2010/main" val="0"/>
                </a:ext>
              </a:extLst>
            </a:blip>
            <a:stretch>
              <a:fillRect/>
            </a:stretch>
          </p:blipFill>
          <p:spPr>
            <a:xfrm>
              <a:off x="6442075" y="457200"/>
              <a:ext cx="5173663" cy="2514600"/>
            </a:xfrm>
            <a:prstGeom prst="roundRect">
              <a:avLst>
                <a:gd name="adj" fmla="val 6500"/>
              </a:avLst>
            </a:prstGeom>
            <a:noFill/>
            <a:ln>
              <a:noFill/>
            </a:ln>
          </p:spPr>
        </p:pic>
        <p:sp>
          <p:nvSpPr>
            <p:cNvPr id="11" name="Rectangle 10"/>
            <p:cNvSpPr/>
            <p:nvPr/>
          </p:nvSpPr>
          <p:spPr>
            <a:xfrm>
              <a:off x="6442075" y="2984500"/>
              <a:ext cx="5173663" cy="342900"/>
            </a:xfrm>
            <a:prstGeom prst="rect">
              <a:avLst/>
            </a:prstGeom>
            <a:noFill/>
            <a:ln>
              <a:noFill/>
            </a:ln>
          </p:spPr>
          <p:txBody>
            <a:bodyPr anchor="ctr">
              <a:normAutofit/>
            </a:bodyPr>
            <a:lstStyle/>
            <a:p>
              <a:pPr algn="ctr"/>
              <a:r>
                <a:rPr lang="en-ZA" sz="1600" dirty="0" smtClean="0">
                  <a:latin typeface="Times New Roman" panose="02020603050405020304" pitchFamily="18" charset="0"/>
                  <a:cs typeface="Times New Roman" panose="02020603050405020304" pitchFamily="18" charset="0"/>
                </a:rPr>
                <a:t>Winning races in your home country</a:t>
              </a:r>
              <a:endParaRPr lang="en-ZA" sz="1600" dirty="0">
                <a:latin typeface="Times New Roman" panose="02020603050405020304" pitchFamily="18" charset="0"/>
                <a:cs typeface="Times New Roman" panose="02020603050405020304" pitchFamily="18" charset="0"/>
              </a:endParaRPr>
            </a:p>
          </p:txBody>
        </p:sp>
      </p:grpSp>
      <p:grpSp>
        <p:nvGrpSpPr>
          <p:cNvPr id="12" name="Group 11"/>
          <p:cNvGrpSpPr>
            <a:grpSpLocks noGrp="1" noUngrp="1" noChangeAspect="1"/>
          </p:cNvGrpSpPr>
          <p:nvPr/>
        </p:nvGrpSpPr>
        <p:grpSpPr>
          <a:xfrm>
            <a:off x="440735" y="3686993"/>
            <a:ext cx="5117057" cy="2870200"/>
            <a:chOff x="976313" y="3543300"/>
            <a:chExt cx="4370387" cy="2870200"/>
          </a:xfrm>
        </p:grpSpPr>
        <p:pic>
          <p:nvPicPr>
            <p:cNvPr id="13" name="Picture 12" descr="pole"/>
            <p:cNvPicPr>
              <a:picLocks noRot="1" noChangeAspect="1" noMove="1" noResize="1"/>
            </p:cNvPicPr>
            <p:nvPr isPhoto="1"/>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6313" y="3543300"/>
              <a:ext cx="4370387" cy="2514600"/>
            </a:xfrm>
            <a:prstGeom prst="roundRect">
              <a:avLst>
                <a:gd name="adj" fmla="val 6500"/>
              </a:avLst>
            </a:prstGeom>
            <a:noFill/>
            <a:ln>
              <a:noFill/>
            </a:ln>
          </p:spPr>
        </p:pic>
        <p:sp>
          <p:nvSpPr>
            <p:cNvPr id="14" name="Rectangle 13"/>
            <p:cNvSpPr/>
            <p:nvPr/>
          </p:nvSpPr>
          <p:spPr>
            <a:xfrm>
              <a:off x="976313" y="6070600"/>
              <a:ext cx="4370387" cy="342900"/>
            </a:xfrm>
            <a:prstGeom prst="rect">
              <a:avLst/>
            </a:prstGeom>
            <a:noFill/>
            <a:ln>
              <a:noFill/>
            </a:ln>
          </p:spPr>
          <p:txBody>
            <a:bodyPr anchor="ctr">
              <a:normAutofit/>
            </a:bodyPr>
            <a:lstStyle/>
            <a:p>
              <a:pPr algn="ctr"/>
              <a:r>
                <a:rPr lang="en-ZA" sz="1600" dirty="0" smtClean="0">
                  <a:latin typeface="Times New Roman" panose="02020603050405020304" pitchFamily="18" charset="0"/>
                  <a:cs typeface="Times New Roman" panose="02020603050405020304" pitchFamily="18" charset="0"/>
                </a:rPr>
                <a:t>Importance of pole position </a:t>
              </a:r>
              <a:endParaRPr lang="en-ZA" sz="1600" dirty="0">
                <a:latin typeface="Times New Roman" panose="02020603050405020304" pitchFamily="18" charset="0"/>
                <a:cs typeface="Times New Roman" panose="02020603050405020304" pitchFamily="18" charset="0"/>
              </a:endParaRPr>
            </a:p>
          </p:txBody>
        </p:sp>
      </p:grpSp>
      <p:grpSp>
        <p:nvGrpSpPr>
          <p:cNvPr id="15" name="Group 14"/>
          <p:cNvGrpSpPr>
            <a:grpSpLocks noGrp="1" noUngrp="1" noChangeAspect="1"/>
          </p:cNvGrpSpPr>
          <p:nvPr/>
        </p:nvGrpSpPr>
        <p:grpSpPr>
          <a:xfrm>
            <a:off x="5747657" y="3686993"/>
            <a:ext cx="6444343" cy="2870200"/>
            <a:chOff x="6511925" y="3543300"/>
            <a:chExt cx="5035550" cy="2870200"/>
          </a:xfrm>
        </p:grpSpPr>
        <p:pic>
          <p:nvPicPr>
            <p:cNvPr id="16" name="Picture 15" descr="Analysisplot"/>
            <p:cNvPicPr>
              <a:picLocks noRot="1" noChangeAspect="1" noMove="1" noResize="1"/>
            </p:cNvPicPr>
            <p:nvPr isPhoto="1"/>
          </p:nvPicPr>
          <p:blipFill>
            <a:blip r:embed="rId6" cstate="print">
              <a:lum/>
              <a:extLst>
                <a:ext uri="{28A0092B-C50C-407E-A947-70E740481C1C}">
                  <a14:useLocalDpi xmlns:a14="http://schemas.microsoft.com/office/drawing/2010/main" val="0"/>
                </a:ext>
              </a:extLst>
            </a:blip>
            <a:stretch>
              <a:fillRect/>
            </a:stretch>
          </p:blipFill>
          <p:spPr>
            <a:xfrm>
              <a:off x="6511925" y="3543300"/>
              <a:ext cx="5035550" cy="2514600"/>
            </a:xfrm>
            <a:prstGeom prst="roundRect">
              <a:avLst>
                <a:gd name="adj" fmla="val 6500"/>
              </a:avLst>
            </a:prstGeom>
            <a:noFill/>
            <a:ln>
              <a:noFill/>
            </a:ln>
          </p:spPr>
        </p:pic>
        <p:sp>
          <p:nvSpPr>
            <p:cNvPr id="17" name="Rectangle 16"/>
            <p:cNvSpPr/>
            <p:nvPr/>
          </p:nvSpPr>
          <p:spPr>
            <a:xfrm>
              <a:off x="6511925" y="6070600"/>
              <a:ext cx="5035550" cy="342900"/>
            </a:xfrm>
            <a:prstGeom prst="rect">
              <a:avLst/>
            </a:prstGeom>
            <a:noFill/>
            <a:ln>
              <a:noFill/>
            </a:ln>
          </p:spPr>
          <p:txBody>
            <a:bodyPr anchor="ctr">
              <a:normAutofit/>
            </a:bodyPr>
            <a:lstStyle/>
            <a:p>
              <a:pPr algn="ctr"/>
              <a:r>
                <a:rPr lang="en-ZA" sz="1600" dirty="0" smtClean="0">
                  <a:latin typeface="Times New Roman" panose="02020603050405020304" pitchFamily="18" charset="0"/>
                  <a:cs typeface="Times New Roman" panose="02020603050405020304" pitchFamily="18" charset="0"/>
                </a:rPr>
                <a:t>Multi-matrices to show trends between several features </a:t>
              </a:r>
              <a:endParaRPr lang="en-ZA" sz="16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5592638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Development</a:t>
            </a:r>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11473200" cy="6039348"/>
          </a:xfrm>
        </p:spPr>
        <p:txBody>
          <a:bodyPr numCol="1"/>
          <a:lstStyle/>
          <a:p>
            <a:pPr>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Tools </a:t>
            </a:r>
            <a:r>
              <a:rPr lang="en-ZA" b="1" dirty="0" smtClean="0">
                <a:latin typeface="Times New Roman" panose="02020603050405020304" pitchFamily="18" charset="0"/>
                <a:cs typeface="Times New Roman" panose="02020603050405020304" pitchFamily="18" charset="0"/>
              </a:rPr>
              <a:t>Used</a:t>
            </a:r>
          </a:p>
          <a:p>
            <a:pPr lvl="1">
              <a:buFont typeface="Wingdings" panose="05000000000000000000" pitchFamily="2" charset="2"/>
              <a:buChar char="Ø"/>
            </a:pPr>
            <a:endParaRPr lang="en-ZA" b="1"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b="1"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b="1" dirty="0">
              <a:latin typeface="Times New Roman" panose="02020603050405020304" pitchFamily="18" charset="0"/>
              <a:cs typeface="Times New Roman" panose="02020603050405020304" pitchFamily="18" charset="0"/>
            </a:endParaRPr>
          </a:p>
          <a:p>
            <a:pPr marL="263525" lvl="1" indent="0">
              <a:buNone/>
            </a:pPr>
            <a:endParaRPr lang="en-ZA" b="1" dirty="0" smtClean="0">
              <a:latin typeface="Times New Roman" panose="02020603050405020304" pitchFamily="18" charset="0"/>
              <a:cs typeface="Times New Roman" panose="02020603050405020304" pitchFamily="18" charset="0"/>
            </a:endParaRPr>
          </a:p>
          <a:p>
            <a:pPr marL="263525" lvl="1" indent="0">
              <a:buNone/>
            </a:pPr>
            <a:endParaRPr lang="en-ZA"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Machine </a:t>
            </a:r>
            <a:r>
              <a:rPr lang="en-ZA" b="1" dirty="0" smtClean="0">
                <a:latin typeface="Times New Roman" panose="02020603050405020304" pitchFamily="18" charset="0"/>
                <a:cs typeface="Times New Roman" panose="02020603050405020304" pitchFamily="18" charset="0"/>
              </a:rPr>
              <a:t>Learning </a:t>
            </a:r>
            <a:r>
              <a:rPr lang="en-ZA" b="1" dirty="0" smtClean="0">
                <a:latin typeface="Times New Roman" panose="02020603050405020304" pitchFamily="18" charset="0"/>
                <a:cs typeface="Times New Roman" panose="02020603050405020304" pitchFamily="18" charset="0"/>
              </a:rPr>
              <a:t>Models</a:t>
            </a:r>
          </a:p>
          <a:p>
            <a:pPr lvl="1">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Linear Regression: </a:t>
            </a:r>
            <a:r>
              <a:rPr lang="en-GB" dirty="0" smtClean="0">
                <a:latin typeface="Times New Roman" panose="02020603050405020304" pitchFamily="18" charset="0"/>
                <a:cs typeface="Times New Roman" panose="02020603050405020304" pitchFamily="18" charset="0"/>
              </a:rPr>
              <a:t>Linear regression analysis is used to predict the value of a variable based on the value of another variable. The variable you want to predict is called the dependent variable.</a:t>
            </a:r>
            <a:endParaRPr lang="en-ZA"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ZA" b="1" dirty="0" err="1" smtClean="0">
                <a:latin typeface="Times New Roman" panose="02020603050405020304" pitchFamily="18" charset="0"/>
                <a:cs typeface="Times New Roman" panose="02020603050405020304" pitchFamily="18" charset="0"/>
              </a:rPr>
              <a:t>XGBoost</a:t>
            </a:r>
            <a:r>
              <a:rPr lang="en-ZA" b="1" dirty="0" smtClean="0">
                <a:latin typeface="Times New Roman" panose="02020603050405020304" pitchFamily="18" charset="0"/>
                <a:cs typeface="Times New Roman" panose="02020603050405020304" pitchFamily="18" charset="0"/>
              </a:rPr>
              <a:t> </a:t>
            </a:r>
            <a:r>
              <a:rPr lang="en-ZA" b="1" dirty="0" err="1" smtClean="0">
                <a:latin typeface="Times New Roman" panose="02020603050405020304" pitchFamily="18" charset="0"/>
                <a:cs typeface="Times New Roman" panose="02020603050405020304" pitchFamily="18" charset="0"/>
              </a:rPr>
              <a:t>Regressor</a:t>
            </a:r>
            <a:r>
              <a:rPr lang="en-ZA" b="1" dirty="0" smtClean="0">
                <a:latin typeface="Times New Roman" panose="02020603050405020304" pitchFamily="18" charset="0"/>
                <a:cs typeface="Times New Roman" panose="02020603050405020304" pitchFamily="18" charset="0"/>
              </a:rPr>
              <a:t>: </a:t>
            </a:r>
            <a:r>
              <a:rPr lang="en-GB" dirty="0">
                <a:latin typeface="Times New Roman" panose="02020603050405020304" pitchFamily="18" charset="0"/>
                <a:cs typeface="Times New Roman" panose="02020603050405020304" pitchFamily="18" charset="0"/>
              </a:rPr>
              <a:t>XGBoost stands for “Extreme Gradient Boosting”, where the term “Gradient Boosting” originates from the paper Greedy Function Approximation: A Gradient Boosting Machine, by Friedman</a:t>
            </a:r>
            <a:r>
              <a:rPr lang="en-GB" dirty="0" smtClean="0">
                <a:latin typeface="Times New Roman" panose="02020603050405020304" pitchFamily="18" charset="0"/>
                <a:cs typeface="Times New Roman" panose="02020603050405020304" pitchFamily="18" charset="0"/>
              </a:rPr>
              <a:t>. For more </a:t>
            </a:r>
            <a:r>
              <a:rPr lang="en-ZA" dirty="0" smtClean="0">
                <a:latin typeface="Times New Roman" panose="02020603050405020304" pitchFamily="18" charset="0"/>
                <a:cs typeface="Times New Roman" panose="02020603050405020304" pitchFamily="18" charset="0"/>
              </a:rPr>
              <a:t>information navigate </a:t>
            </a:r>
            <a:r>
              <a:rPr lang="en-ZA" dirty="0">
                <a:latin typeface="Times New Roman" panose="02020603050405020304" pitchFamily="18" charset="0"/>
                <a:cs typeface="Times New Roman" panose="02020603050405020304" pitchFamily="18" charset="0"/>
              </a:rPr>
              <a:t>to </a:t>
            </a:r>
            <a:r>
              <a:rPr lang="en-ZA" dirty="0">
                <a:latin typeface="Times New Roman" panose="02020603050405020304" pitchFamily="18" charset="0"/>
                <a:cs typeface="Times New Roman" panose="02020603050405020304" pitchFamily="18" charset="0"/>
                <a:hlinkClick r:id="rId2"/>
              </a:rPr>
              <a:t>https://</a:t>
            </a:r>
            <a:r>
              <a:rPr lang="en-ZA" dirty="0" smtClean="0">
                <a:latin typeface="Times New Roman" panose="02020603050405020304" pitchFamily="18" charset="0"/>
                <a:cs typeface="Times New Roman" panose="02020603050405020304" pitchFamily="18" charset="0"/>
                <a:hlinkClick r:id="rId2"/>
              </a:rPr>
              <a:t>xgboost.readthedocs.io/en/stable/tutorials/model.html</a:t>
            </a:r>
            <a:endParaRPr lang="en-GB" dirty="0">
              <a:latin typeface="Times New Roman" panose="02020603050405020304" pitchFamily="18" charset="0"/>
              <a:cs typeface="Times New Roman" panose="02020603050405020304" pitchFamily="18" charset="0"/>
            </a:endParaRPr>
          </a:p>
          <a:p>
            <a:pPr marL="263525" lvl="1" indent="0">
              <a:buNone/>
            </a:pPr>
            <a:endParaRPr lang="en-ZA" b="1"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Issues During Development </a:t>
            </a:r>
          </a:p>
          <a:p>
            <a:pPr lvl="1">
              <a:buFont typeface="Wingdings" panose="05000000000000000000" pitchFamily="2" charset="2"/>
              <a:buChar char="Ø"/>
            </a:pPr>
            <a:r>
              <a:rPr lang="en-ZA" sz="1400" dirty="0" smtClean="0">
                <a:latin typeface="Times New Roman" panose="02020603050405020304" pitchFamily="18" charset="0"/>
                <a:cs typeface="Times New Roman" panose="02020603050405020304" pitchFamily="18" charset="0"/>
              </a:rPr>
              <a:t>Version conflicts: One issue that occurred frequently was the conflicts of Python versions. It is vital to use the correct Python version as stated in all the documentation of the project when executing the python scripts.</a:t>
            </a:r>
          </a:p>
          <a:p>
            <a:pPr lvl="1">
              <a:buFont typeface="Wingdings" panose="05000000000000000000" pitchFamily="2" charset="2"/>
              <a:buChar char="Ø"/>
            </a:pPr>
            <a:r>
              <a:rPr lang="en-ZA" sz="1400" dirty="0" smtClean="0">
                <a:latin typeface="Times New Roman" panose="02020603050405020304" pitchFamily="18" charset="0"/>
                <a:cs typeface="Times New Roman" panose="02020603050405020304" pitchFamily="18" charset="0"/>
              </a:rPr>
              <a:t>Data collection and processing: This was a very time consuming aspect of the application as not only gathering the necessary data to train thee machine learning models proved difficult but so was the processing and manipulation of the data was even more difficult to master.</a:t>
            </a:r>
          </a:p>
          <a:p>
            <a:pPr lvl="1">
              <a:buFont typeface="Wingdings" panose="05000000000000000000" pitchFamily="2" charset="2"/>
              <a:buChar char="Ø"/>
            </a:pPr>
            <a:r>
              <a:rPr lang="en-ZA" sz="1400" dirty="0" smtClean="0">
                <a:latin typeface="Times New Roman" panose="02020603050405020304" pitchFamily="18" charset="0"/>
                <a:cs typeface="Times New Roman" panose="02020603050405020304" pitchFamily="18" charset="0"/>
              </a:rPr>
              <a:t>User Interface: Not only was this the first time working with Linear regression and XGBoost within Python, but this was the first time I have used the tkinter library to create a user interface in Python. This was the biggest learning curve and I spent a lot of time reading through the documentation for the tkinter library. </a:t>
            </a:r>
          </a:p>
          <a:p>
            <a:pPr lvl="1">
              <a:buFont typeface="Wingdings" panose="05000000000000000000" pitchFamily="2" charset="2"/>
              <a:buChar char="Ø"/>
            </a:pPr>
            <a:endParaRPr lang="en-ZA" sz="1400"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8</a:t>
            </a:fld>
            <a:endParaRPr lang="en-US" dirty="0"/>
          </a:p>
        </p:txBody>
      </p:sp>
      <p:sp>
        <p:nvSpPr>
          <p:cNvPr id="6" name="TextBox 5"/>
          <p:cNvSpPr txBox="1"/>
          <p:nvPr/>
        </p:nvSpPr>
        <p:spPr>
          <a:xfrm>
            <a:off x="875213" y="796835"/>
            <a:ext cx="11075554" cy="1384995"/>
          </a:xfrm>
          <a:prstGeom prst="rect">
            <a:avLst/>
          </a:prstGeom>
          <a:solidFill>
            <a:schemeClr val="bg2"/>
          </a:solidFill>
          <a:ln>
            <a:solidFill>
              <a:schemeClr val="tx1">
                <a:lumMod val="50000"/>
                <a:lumOff val="50000"/>
              </a:schemeClr>
            </a:solidFill>
          </a:ln>
          <a:effectLst/>
        </p:spPr>
        <p:style>
          <a:lnRef idx="2">
            <a:schemeClr val="dk1"/>
          </a:lnRef>
          <a:fillRef idx="1">
            <a:schemeClr val="lt1"/>
          </a:fillRef>
          <a:effectRef idx="0">
            <a:schemeClr val="dk1"/>
          </a:effectRef>
          <a:fontRef idx="minor">
            <a:schemeClr val="dk1"/>
          </a:fontRef>
        </p:style>
        <p:txBody>
          <a:bodyPr wrap="square" numCol="3" rtlCol="0">
            <a:spAutoFit/>
          </a:bodyPr>
          <a:lstStyle/>
          <a:p>
            <a:r>
              <a:rPr lang="en-US" sz="1400" dirty="0" err="1">
                <a:latin typeface="Times New Roman" panose="02020603050405020304" pitchFamily="18" charset="0"/>
                <a:cs typeface="Times New Roman" panose="02020603050405020304" pitchFamily="18" charset="0"/>
              </a:rPr>
              <a:t>VSCode</a:t>
            </a:r>
            <a:endParaRPr lang="en-US" sz="1400" dirty="0">
              <a:latin typeface="Times New Roman" panose="02020603050405020304" pitchFamily="18" charset="0"/>
              <a:cs typeface="Times New Roman" panose="02020603050405020304" pitchFamily="18" charset="0"/>
            </a:endParaRPr>
          </a:p>
          <a:p>
            <a:r>
              <a:rPr lang="en-US" sz="1400" dirty="0" err="1">
                <a:latin typeface="Times New Roman" panose="02020603050405020304" pitchFamily="18" charset="0"/>
                <a:cs typeface="Times New Roman" panose="02020603050405020304" pitchFamily="18" charset="0"/>
              </a:rPr>
              <a:t>Git</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Python </a:t>
            </a:r>
          </a:p>
          <a:p>
            <a:r>
              <a:rPr lang="en-US" sz="1400" dirty="0">
                <a:latin typeface="Times New Roman" panose="02020603050405020304" pitchFamily="18" charset="0"/>
                <a:cs typeface="Times New Roman" panose="02020603050405020304" pitchFamily="18" charset="0"/>
              </a:rPr>
              <a:t>SQLite</a:t>
            </a:r>
          </a:p>
          <a:p>
            <a:r>
              <a:rPr lang="en-US" sz="1400" dirty="0" err="1" smtClean="0">
                <a:latin typeface="Times New Roman" panose="02020603050405020304" pitchFamily="18" charset="0"/>
                <a:cs typeface="Times New Roman" panose="02020603050405020304" pitchFamily="18" charset="0"/>
              </a:rPr>
              <a:t>Numpy</a:t>
            </a:r>
            <a:endParaRPr lang="en-US" sz="1400" dirty="0" smtClean="0">
              <a:latin typeface="Times New Roman" panose="02020603050405020304" pitchFamily="18" charset="0"/>
              <a:cs typeface="Times New Roman" panose="02020603050405020304" pitchFamily="18" charset="0"/>
            </a:endParaRPr>
          </a:p>
          <a:p>
            <a:r>
              <a:rPr lang="en-US" sz="1400" dirty="0" smtClean="0">
                <a:latin typeface="Times New Roman" panose="02020603050405020304" pitchFamily="18" charset="0"/>
                <a:cs typeface="Times New Roman" panose="02020603050405020304" pitchFamily="18" charset="0"/>
              </a:rPr>
              <a:t>Pandas </a:t>
            </a:r>
            <a:endParaRPr lang="en-US" sz="1400" dirty="0">
              <a:latin typeface="Times New Roman" panose="02020603050405020304" pitchFamily="18" charset="0"/>
              <a:cs typeface="Times New Roman" panose="02020603050405020304" pitchFamily="18" charset="0"/>
            </a:endParaRPr>
          </a:p>
          <a:p>
            <a:r>
              <a:rPr lang="en-US" sz="1400" dirty="0" err="1">
                <a:latin typeface="Times New Roman" panose="02020603050405020304" pitchFamily="18" charset="0"/>
                <a:cs typeface="Times New Roman" panose="02020603050405020304" pitchFamily="18" charset="0"/>
              </a:rPr>
              <a:t>sklearn</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beautifulsoup4 </a:t>
            </a:r>
          </a:p>
          <a:p>
            <a:r>
              <a:rPr lang="en-US" sz="1400" dirty="0" err="1">
                <a:latin typeface="Times New Roman" panose="02020603050405020304" pitchFamily="18" charset="0"/>
                <a:cs typeface="Times New Roman" panose="02020603050405020304" pitchFamily="18" charset="0"/>
              </a:rPr>
              <a:t>customtkinter</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Flask </a:t>
            </a:r>
          </a:p>
          <a:p>
            <a:r>
              <a:rPr lang="en-US" sz="1400" dirty="0" err="1">
                <a:latin typeface="Times New Roman" panose="02020603050405020304" pitchFamily="18" charset="0"/>
                <a:cs typeface="Times New Roman" panose="02020603050405020304" pitchFamily="18" charset="0"/>
              </a:rPr>
              <a:t>matplotlib</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Pillow </a:t>
            </a:r>
          </a:p>
          <a:p>
            <a:r>
              <a:rPr lang="en-US" sz="1400" dirty="0" err="1">
                <a:latin typeface="Times New Roman" panose="02020603050405020304" pitchFamily="18" charset="0"/>
                <a:cs typeface="Times New Roman" panose="02020603050405020304" pitchFamily="18" charset="0"/>
              </a:rPr>
              <a:t>python_dateutil</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requests </a:t>
            </a:r>
          </a:p>
          <a:p>
            <a:r>
              <a:rPr lang="en-US" sz="1400" dirty="0">
                <a:latin typeface="Times New Roman" panose="02020603050405020304" pitchFamily="18" charset="0"/>
                <a:cs typeface="Times New Roman" panose="02020603050405020304" pitchFamily="18" charset="0"/>
              </a:rPr>
              <a:t>selenium </a:t>
            </a:r>
          </a:p>
          <a:p>
            <a:r>
              <a:rPr lang="en-US" sz="1400" dirty="0" err="1">
                <a:latin typeface="Times New Roman" panose="02020603050405020304" pitchFamily="18" charset="0"/>
                <a:cs typeface="Times New Roman" panose="02020603050405020304" pitchFamily="18" charset="0"/>
              </a:rPr>
              <a:t>webdriver_manager</a:t>
            </a:r>
            <a:r>
              <a:rPr lang="en-US" sz="1400" dirty="0">
                <a:latin typeface="Times New Roman" panose="02020603050405020304" pitchFamily="18" charset="0"/>
                <a:cs typeface="Times New Roman" panose="02020603050405020304" pitchFamily="18" charset="0"/>
              </a:rPr>
              <a:t> </a:t>
            </a:r>
            <a:endParaRPr lang="en-US" sz="1400" kern="1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35150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BA76B3-D03C-4451-8EB4-18D3076077B3}"/>
              </a:ext>
            </a:extLst>
          </p:cNvPr>
          <p:cNvSpPr>
            <a:spLocks noGrp="1"/>
          </p:cNvSpPr>
          <p:nvPr>
            <p:ph type="title"/>
          </p:nvPr>
        </p:nvSpPr>
        <p:spPr>
          <a:xfrm>
            <a:off x="360000" y="43252"/>
            <a:ext cx="11473200" cy="540000"/>
          </a:xfrm>
        </p:spPr>
        <p:txBody>
          <a:bodyPr/>
          <a:lstStyle/>
          <a:p>
            <a:r>
              <a:rPr lang="en-ZA" b="1" u="sng" dirty="0"/>
              <a:t>Project </a:t>
            </a:r>
            <a:r>
              <a:rPr lang="en-ZA" b="1" u="sng" dirty="0" smtClean="0"/>
              <a:t>Testing</a:t>
            </a:r>
            <a:endParaRPr lang="en-ZA" b="1" u="sng" dirty="0"/>
          </a:p>
        </p:txBody>
      </p:sp>
      <p:sp>
        <p:nvSpPr>
          <p:cNvPr id="4" name="Content Placeholder 3">
            <a:extLst>
              <a:ext uri="{FF2B5EF4-FFF2-40B4-BE49-F238E27FC236}">
                <a16:creationId xmlns="" xmlns:a16="http://schemas.microsoft.com/office/drawing/2014/main" id="{5F0977C3-BD7D-4617-8DF1-56211456D512}"/>
              </a:ext>
            </a:extLst>
          </p:cNvPr>
          <p:cNvSpPr>
            <a:spLocks noGrp="1"/>
          </p:cNvSpPr>
          <p:nvPr>
            <p:ph idx="1"/>
          </p:nvPr>
        </p:nvSpPr>
        <p:spPr>
          <a:xfrm>
            <a:off x="360000" y="531000"/>
            <a:ext cx="11473200" cy="6039348"/>
          </a:xfrm>
        </p:spPr>
        <p:txBody>
          <a:bodyPr numCol="1"/>
          <a:lstStyle/>
          <a:p>
            <a:pPr>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Testing Feedback</a:t>
            </a: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Thankfully my friends and family volunteered to test the application and they provided me with some helpful feedback:</a:t>
            </a:r>
            <a:endParaRPr lang="en-ZA" dirty="0">
              <a:latin typeface="Times New Roman" panose="02020603050405020304" pitchFamily="18" charset="0"/>
              <a:cs typeface="Times New Roman" panose="02020603050405020304" pitchFamily="18" charset="0"/>
            </a:endParaRPr>
          </a:p>
          <a:p>
            <a:pPr lvl="2"/>
            <a:r>
              <a:rPr lang="en-GB" dirty="0">
                <a:latin typeface="Times New Roman" panose="02020603050405020304" pitchFamily="18" charset="0"/>
                <a:cs typeface="Times New Roman" panose="02020603050405020304" pitchFamily="18" charset="0"/>
              </a:rPr>
              <a:t>Implement caching of both results and database </a:t>
            </a:r>
            <a:r>
              <a:rPr lang="en-GB" dirty="0" smtClean="0">
                <a:latin typeface="Times New Roman" panose="02020603050405020304" pitchFamily="18" charset="0"/>
                <a:cs typeface="Times New Roman" panose="02020603050405020304" pitchFamily="18" charset="0"/>
              </a:rPr>
              <a:t>queries to </a:t>
            </a:r>
            <a:r>
              <a:rPr lang="en-ZA" dirty="0" smtClean="0">
                <a:latin typeface="Times New Roman" panose="02020603050405020304" pitchFamily="18" charset="0"/>
                <a:cs typeface="Times New Roman" panose="02020603050405020304" pitchFamily="18" charset="0"/>
              </a:rPr>
              <a:t>improve speeds on slower machines </a:t>
            </a:r>
          </a:p>
          <a:p>
            <a:pPr lvl="2"/>
            <a:r>
              <a:rPr lang="en-ZA" dirty="0" smtClean="0">
                <a:latin typeface="Times New Roman" panose="02020603050405020304" pitchFamily="18" charset="0"/>
                <a:cs typeface="Times New Roman" panose="02020603050405020304" pitchFamily="18" charset="0"/>
              </a:rPr>
              <a:t>Include Free Practice sessions results into the machine learning model</a:t>
            </a:r>
          </a:p>
          <a:p>
            <a:pPr lvl="2"/>
            <a:r>
              <a:rPr lang="en-ZA" dirty="0" smtClean="0">
                <a:latin typeface="Times New Roman" panose="02020603050405020304" pitchFamily="18" charset="0"/>
                <a:cs typeface="Times New Roman" panose="02020603050405020304" pitchFamily="18" charset="0"/>
              </a:rPr>
              <a:t>Make data collection run more frequently </a:t>
            </a:r>
          </a:p>
          <a:p>
            <a:pPr lvl="2"/>
            <a:r>
              <a:rPr lang="en-GB" dirty="0">
                <a:latin typeface="Times New Roman" panose="02020603050405020304" pitchFamily="18" charset="0"/>
                <a:cs typeface="Times New Roman" panose="02020603050405020304" pitchFamily="18" charset="0"/>
              </a:rPr>
              <a:t>Improve UI for prediction pages </a:t>
            </a:r>
            <a:r>
              <a:rPr lang="en-GB" dirty="0" err="1">
                <a:latin typeface="Times New Roman" panose="02020603050405020304" pitchFamily="18" charset="0"/>
                <a:cs typeface="Times New Roman" panose="02020603050405020304" pitchFamily="18" charset="0"/>
              </a:rPr>
              <a:t>ie</a:t>
            </a:r>
            <a:r>
              <a:rPr lang="en-GB" dirty="0">
                <a:latin typeface="Times New Roman" panose="02020603050405020304" pitchFamily="18" charset="0"/>
                <a:cs typeface="Times New Roman" panose="02020603050405020304" pitchFamily="18" charset="0"/>
              </a:rPr>
              <a:t>: Style the results better or display in a table format</a:t>
            </a:r>
          </a:p>
          <a:p>
            <a:pPr lvl="2"/>
            <a:r>
              <a:rPr lang="en-GB" dirty="0" smtClean="0">
                <a:latin typeface="Times New Roman" panose="02020603050405020304" pitchFamily="18" charset="0"/>
                <a:cs typeface="Times New Roman" panose="02020603050405020304" pitchFamily="18" charset="0"/>
              </a:rPr>
              <a:t>Add </a:t>
            </a:r>
            <a:r>
              <a:rPr lang="en-GB" dirty="0">
                <a:latin typeface="Times New Roman" panose="02020603050405020304" pitchFamily="18" charset="0"/>
                <a:cs typeface="Times New Roman" panose="02020603050405020304" pitchFamily="18" charset="0"/>
              </a:rPr>
              <a:t>another prediction option to display the results for all drivers / constructors not just </a:t>
            </a:r>
            <a:r>
              <a:rPr lang="en-GB" dirty="0" smtClean="0">
                <a:latin typeface="Times New Roman" panose="02020603050405020304" pitchFamily="18" charset="0"/>
                <a:cs typeface="Times New Roman" panose="02020603050405020304" pitchFamily="18" charset="0"/>
              </a:rPr>
              <a:t>one</a:t>
            </a:r>
          </a:p>
          <a:p>
            <a:pPr lvl="2"/>
            <a:r>
              <a:rPr lang="en-GB" dirty="0">
                <a:latin typeface="Times New Roman" panose="02020603050405020304" pitchFamily="18" charset="0"/>
                <a:cs typeface="Times New Roman" panose="02020603050405020304" pitchFamily="18" charset="0"/>
              </a:rPr>
              <a:t>Standardize UI styling </a:t>
            </a:r>
            <a:r>
              <a:rPr lang="en-GB" dirty="0" err="1">
                <a:latin typeface="Times New Roman" panose="02020603050405020304" pitchFamily="18" charset="0"/>
                <a:cs typeface="Times New Roman" panose="02020603050405020304" pitchFamily="18" charset="0"/>
              </a:rPr>
              <a:t>ie</a:t>
            </a:r>
            <a:r>
              <a:rPr lang="en-GB" dirty="0">
                <a:latin typeface="Times New Roman" panose="02020603050405020304" pitchFamily="18" charset="0"/>
                <a:cs typeface="Times New Roman" panose="02020603050405020304" pitchFamily="18" charset="0"/>
              </a:rPr>
              <a:t>: Round corner for buttons </a:t>
            </a:r>
            <a:r>
              <a:rPr lang="en-GB" dirty="0" smtClean="0">
                <a:latin typeface="Times New Roman" panose="02020603050405020304" pitchFamily="18" charset="0"/>
                <a:cs typeface="Times New Roman" panose="02020603050405020304" pitchFamily="18" charset="0"/>
              </a:rPr>
              <a:t>globally</a:t>
            </a:r>
          </a:p>
          <a:p>
            <a:pPr lvl="2"/>
            <a:r>
              <a:rPr lang="en-GB" dirty="0">
                <a:latin typeface="Times New Roman" panose="02020603050405020304" pitchFamily="18" charset="0"/>
                <a:cs typeface="Times New Roman" panose="02020603050405020304" pitchFamily="18" charset="0"/>
              </a:rPr>
              <a:t>Allow the user to adjust the screen size to their </a:t>
            </a:r>
            <a:r>
              <a:rPr lang="en-GB" dirty="0" smtClean="0">
                <a:latin typeface="Times New Roman" panose="02020603050405020304" pitchFamily="18" charset="0"/>
                <a:cs typeface="Times New Roman" panose="02020603050405020304" pitchFamily="18" charset="0"/>
              </a:rPr>
              <a:t>preference</a:t>
            </a:r>
          </a:p>
          <a:p>
            <a:pPr lvl="2"/>
            <a:r>
              <a:rPr lang="en-ZA" dirty="0">
                <a:latin typeface="Times New Roman" panose="02020603050405020304" pitchFamily="18" charset="0"/>
                <a:cs typeface="Times New Roman" panose="02020603050405020304" pitchFamily="18" charset="0"/>
              </a:rPr>
              <a:t>Display drivers </a:t>
            </a:r>
            <a:r>
              <a:rPr lang="en-ZA" dirty="0" smtClean="0">
                <a:latin typeface="Times New Roman" panose="02020603050405020304" pitchFamily="18" charset="0"/>
                <a:cs typeface="Times New Roman" panose="02020603050405020304" pitchFamily="18" charset="0"/>
              </a:rPr>
              <a:t>and constructors full names</a:t>
            </a:r>
            <a:endParaRPr lang="en-ZA"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Overall the user testing ran successfully and there were only some minor issues as discussed below.</a:t>
            </a:r>
          </a:p>
          <a:p>
            <a:pPr lvl="1">
              <a:buFont typeface="Wingdings" panose="05000000000000000000" pitchFamily="2" charset="2"/>
              <a:buChar char="Ø"/>
            </a:pPr>
            <a:endParaRPr lang="en-ZA" b="1"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Issues During Testing</a:t>
            </a:r>
            <a:endParaRPr lang="en-ZA" b="1"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Installation:</a:t>
            </a:r>
          </a:p>
          <a:p>
            <a:pPr lvl="2">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All of the issues faced during the testing phase of this project where with regards to the actual installation of the application.</a:t>
            </a:r>
          </a:p>
          <a:p>
            <a:pPr lvl="2">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first issue was the wrong Python version, this application specifically needs a Python version 3.7 to execute.</a:t>
            </a:r>
          </a:p>
          <a:p>
            <a:pPr lvl="2">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next issue was conflicting Python versions, if you have two different versions of Python installed it is important to have your environment variables correctly configured.</a:t>
            </a:r>
          </a:p>
          <a:p>
            <a:pPr lvl="2">
              <a:buFont typeface="Wingdings" panose="05000000000000000000" pitchFamily="2" charset="2"/>
              <a:buChar char="Ø"/>
            </a:pPr>
            <a:r>
              <a:rPr lang="en-ZA" dirty="0" smtClean="0">
                <a:latin typeface="Times New Roman" panose="02020603050405020304" pitchFamily="18" charset="0"/>
                <a:cs typeface="Times New Roman" panose="02020603050405020304" pitchFamily="18" charset="0"/>
              </a:rPr>
              <a:t>The last issue was incorrect Python Library versions, it is important to the correct versions of the required Python Libraries otherwise there might be some breaking changes in the newer versions.</a:t>
            </a:r>
          </a:p>
          <a:p>
            <a:pPr lvl="1">
              <a:buFont typeface="Wingdings" panose="05000000000000000000" pitchFamily="2" charset="2"/>
              <a:buChar char="Ø"/>
            </a:pPr>
            <a:r>
              <a:rPr lang="en-ZA" b="1" dirty="0" smtClean="0">
                <a:latin typeface="Times New Roman" panose="02020603050405020304" pitchFamily="18" charset="0"/>
                <a:cs typeface="Times New Roman" panose="02020603050405020304" pitchFamily="18" charset="0"/>
              </a:rPr>
              <a:t>All of these issues have been noted in the documentation and solutions as well as guidance is given in the documentation</a:t>
            </a:r>
          </a:p>
          <a:p>
            <a:pPr lvl="2">
              <a:buFont typeface="Wingdings" panose="05000000000000000000" pitchFamily="2" charset="2"/>
              <a:buChar char="Ø"/>
            </a:pPr>
            <a:endParaRPr lang="en-ZA" dirty="0" smtClean="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ZA" dirty="0" smtClean="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619E243-D955-4AE4-B703-304B0F84084C}"/>
              </a:ext>
            </a:extLst>
          </p:cNvPr>
          <p:cNvSpPr>
            <a:spLocks noGrp="1"/>
          </p:cNvSpPr>
          <p:nvPr>
            <p:ph type="sldNum" sz="quarter" idx="14"/>
          </p:nvPr>
        </p:nvSpPr>
        <p:spPr/>
        <p:txBody>
          <a:bodyPr/>
          <a:lstStyle/>
          <a:p>
            <a:fld id="{058DB212-BFA2-403F-85EF-DFD3FF6D973A}" type="slidenum">
              <a:rPr lang="en-US" smtClean="0"/>
              <a:pPr/>
              <a:t>9</a:t>
            </a:fld>
            <a:endParaRPr lang="en-US" dirty="0"/>
          </a:p>
        </p:txBody>
      </p:sp>
    </p:spTree>
    <p:extLst>
      <p:ext uri="{BB962C8B-B14F-4D97-AF65-F5344CB8AC3E}">
        <p14:creationId xmlns:p14="http://schemas.microsoft.com/office/powerpoint/2010/main" val="7274198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53">
      <a:dk1>
        <a:sysClr val="windowText" lastClr="000000"/>
      </a:dk1>
      <a:lt1>
        <a:sysClr val="window" lastClr="FFFFFF"/>
      </a:lt1>
      <a:dk2>
        <a:srgbClr val="44546A"/>
      </a:dk2>
      <a:lt2>
        <a:srgbClr val="E7E6E6"/>
      </a:lt2>
      <a:accent1>
        <a:srgbClr val="00B0F0"/>
      </a:accent1>
      <a:accent2>
        <a:srgbClr val="0B6CD9"/>
      </a:accent2>
      <a:accent3>
        <a:srgbClr val="0C3DF8"/>
      </a:accent3>
      <a:accent4>
        <a:srgbClr val="F2194A"/>
      </a:accent4>
      <a:accent5>
        <a:srgbClr val="0CF8B6"/>
      </a:accent5>
      <a:accent6>
        <a:srgbClr val="BDB313"/>
      </a:accent6>
      <a:hlink>
        <a:srgbClr val="00B0F0"/>
      </a:hlink>
      <a:folHlink>
        <a:srgbClr val="00B0F0"/>
      </a:folHlink>
    </a:clrScheme>
    <a:fontScheme name="Custom 162">
      <a:majorFont>
        <a:latin typeface="Tw Cen MT"/>
        <a:ea typeface=""/>
        <a:cs typeface=""/>
      </a:majorFont>
      <a:minorFont>
        <a:latin typeface="Lucida Sans Typewrite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78043420_Science fair presentation_RVA_v3.potx" id="{29D4BD8F-7488-49D9-BFBB-7DF8C2B0292D}" vid="{799E8309-D02B-4451-A1B1-915D5FF07E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Science fair presentation</Template>
  <TotalTime>0</TotalTime>
  <Words>3490</Words>
  <Application>Microsoft Office PowerPoint</Application>
  <PresentationFormat>Widescreen</PresentationFormat>
  <Paragraphs>277</Paragraphs>
  <Slides>19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Lucida Sans Typewriter</vt:lpstr>
      <vt:lpstr>Times New Roman</vt:lpstr>
      <vt:lpstr>Tw Cen MT</vt:lpstr>
      <vt:lpstr>Wingdings</vt:lpstr>
      <vt:lpstr>Office Theme</vt:lpstr>
      <vt:lpstr>F1-Predict Software Project</vt:lpstr>
      <vt:lpstr>Presentation Outline</vt:lpstr>
      <vt:lpstr>Project Introduction</vt:lpstr>
      <vt:lpstr>Project Goals and Objectives</vt:lpstr>
      <vt:lpstr>Project Literature Review</vt:lpstr>
      <vt:lpstr>Project Methodology</vt:lpstr>
      <vt:lpstr>Project Methodology Continuation</vt:lpstr>
      <vt:lpstr>Project Development</vt:lpstr>
      <vt:lpstr>Project Testing</vt:lpstr>
      <vt:lpstr>Project Deliverables</vt:lpstr>
      <vt:lpstr>Project Presentation</vt:lpstr>
      <vt:lpstr>Project Presentation Continuation</vt:lpstr>
      <vt:lpstr>Project Presentation Continuation</vt:lpstr>
      <vt:lpstr>Project Presentation Continuation</vt:lpstr>
      <vt:lpstr>Project Presentation Continuation</vt:lpstr>
      <vt:lpstr>Project Presentation Continuation</vt:lpstr>
      <vt:lpstr>Project Presentation Continuation</vt:lpstr>
      <vt:lpstr>Project 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2022-12-06T16:18:19Z</dcterms:created>
  <dcterms:modified xsi:type="dcterms:W3CDTF">2022-12-18T15:30:22Z</dcterms:modified>
</cp:coreProperties>
</file>